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4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9144000" cy="5143500" type="screen16x9"/>
  <p:notesSz cx="6858000" cy="9144000"/>
  <p:embeddedFontLst>
    <p:embeddedFont>
      <p:font typeface="Lato" panose="020F0502020204030203" pitchFamily="34" charset="77"/>
      <p:regular r:id="rId48"/>
      <p:bold r:id="rId49"/>
      <p:italic r:id="rId50"/>
      <p:boldItalic r:id="rId51"/>
    </p:embeddedFont>
    <p:embeddedFont>
      <p:font typeface="Playfair Display" pitchFamily="2" charset="77"/>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11"/>
  </p:normalViewPr>
  <p:slideViewPr>
    <p:cSldViewPr snapToGrid="0">
      <p:cViewPr varScale="1">
        <p:scale>
          <a:sx n="145" d="100"/>
          <a:sy n="145" d="100"/>
        </p:scale>
        <p:origin x="68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55c931c7a7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55c931c7a7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55c931c7a7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55c931c7a7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55c931c7a7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55c931c7a7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5c931c7a7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55c931c7a7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55c931c7a7_0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55c931c7a7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55c931c7a7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55c931c7a7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55c931c7a7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55c931c7a7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55c931c7a7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55c931c7a7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5c931c7a7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55c931c7a7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5c931c7a7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55c931c7a7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55c931c7a7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55c931c7a7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55c931c7a7_0_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55c931c7a7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55c931c7a7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55c931c7a7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5c931c7a7_0_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5c931c7a7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55c931c7a7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55c931c7a7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55c931c7a7_0_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55c931c7a7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5c931c7a7_0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5c931c7a7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55c931c7a7_0_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55c931c7a7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55c931c7a7_0_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55c931c7a7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5c931c7a7_0_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5c931c7a7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55c931c7a7_0_2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55c931c7a7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55c931c7a7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55c931c7a7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55c931c7a7_0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55c931c7a7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55c931c7a7_0_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55c931c7a7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5c931c7a7_0_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5c931c7a7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55c931c7a7_0_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55c931c7a7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5c931c7a7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5c931c7a7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55c931c7a7_0_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55c931c7a7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55c931c7a7_0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55c931c7a7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55c931c7a7_0_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5c931c7a7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55c931c7a7_0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55c931c7a7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55c931c7a7_0_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55c931c7a7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55c931c7a7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55c931c7a7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55c931c7a7_0_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55c931c7a7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5c931c7a7_0_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5c931c7a7_0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55c931c7a7_0_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55c931c7a7_0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55c931c7a7_0_4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55c931c7a7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55c931c7a7_0_4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55c931c7a7_0_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5c931c7a7_0_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55c931c7a7_0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55c931c7a7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55c931c7a7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55c931c7a7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55c931c7a7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55c931c7a7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55c931c7a7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55c931c7a7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55c931c7a7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55c931c7a7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55c931c7a7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992950" y="992700"/>
            <a:ext cx="3158100" cy="3158100"/>
          </a:xfrm>
          <a:prstGeom prst="rect">
            <a:avLst/>
          </a:prstGeom>
          <a:noFill/>
          <a:ln w="28575"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096250" y="1627200"/>
            <a:ext cx="2951400" cy="1584300"/>
          </a:xfrm>
          <a:prstGeom prst="rect">
            <a:avLst/>
          </a:prstGeom>
        </p:spPr>
        <p:txBody>
          <a:bodyPr spcFirstLastPara="1" wrap="square" lIns="91425" tIns="91425" rIns="91425" bIns="91425" anchor="ctr" anchorCtr="0"/>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a:endParaRPr/>
          </a:p>
        </p:txBody>
      </p:sp>
      <p:sp>
        <p:nvSpPr>
          <p:cNvPr id="13" name="Google Shape;13;p2"/>
          <p:cNvSpPr txBox="1">
            <a:spLocks noGrp="1"/>
          </p:cNvSpPr>
          <p:nvPr>
            <p:ph type="subTitle" idx="1"/>
          </p:nvPr>
        </p:nvSpPr>
        <p:spPr>
          <a:xfrm>
            <a:off x="3096363" y="3266930"/>
            <a:ext cx="2951400" cy="701400"/>
          </a:xfrm>
          <a:prstGeom prst="rect">
            <a:avLst/>
          </a:prstGeom>
        </p:spPr>
        <p:txBody>
          <a:bodyPr spcFirstLastPara="1" wrap="square" lIns="91425" tIns="91425" rIns="91425" bIns="91425" anchor="b" anchorCtr="0"/>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sz="1800" b="1">
                <a:solidFill>
                  <a:schemeClr val="lt1"/>
                </a:solidFill>
                <a:latin typeface="Playfair Display"/>
                <a:ea typeface="Playfair Display"/>
                <a:cs typeface="Playfair Display"/>
                <a:sym typeface="Playfair Display"/>
              </a:defRPr>
            </a:lvl9pPr>
          </a:lstStyle>
          <a:p>
            <a:endParaRPr/>
          </a:p>
        </p:txBody>
      </p:sp>
      <p:sp>
        <p:nvSpPr>
          <p:cNvPr id="14" name="Google Shape;14;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1233100"/>
            <a:ext cx="8520600" cy="1610100"/>
          </a:xfrm>
          <a:prstGeom prst="rect">
            <a:avLst/>
          </a:prstGeom>
        </p:spPr>
        <p:txBody>
          <a:bodyPr spcFirstLastPara="1" wrap="square" lIns="91425" tIns="91425" rIns="91425" bIns="91425" anchor="b" anchorCtr="0"/>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a:spLocks noGrp="1"/>
          </p:cNvSpPr>
          <p:nvPr>
            <p:ph type="body" idx="1"/>
          </p:nvPr>
        </p:nvSpPr>
        <p:spPr>
          <a:xfrm>
            <a:off x="311700" y="2919450"/>
            <a:ext cx="85206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509550" y="1423875"/>
            <a:ext cx="8124900" cy="1798200"/>
          </a:xfrm>
          <a:prstGeom prst="rect">
            <a:avLst/>
          </a:prstGeom>
        </p:spPr>
        <p:txBody>
          <a:bodyPr spcFirstLastPara="1" wrap="square" lIns="91425" tIns="91425" rIns="91425" bIns="91425" anchor="ctr" anchorCtr="0"/>
          <a:lstStyle>
            <a:lvl1pPr lvl="0"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17" name="Google Shape;17;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91378"/>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Font typeface="Lato"/>
              <a:buNone/>
              <a:defRPr sz="4800" b="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sz="4800" b="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sz="4800" b="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sz="4800" b="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sz="4800" b="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sz="4800" b="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sz="4800" b="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sz="4800" b="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sz="4800" b="0">
                <a:solidFill>
                  <a:schemeClr val="lt1"/>
                </a:solidFill>
                <a:latin typeface="Lato"/>
                <a:ea typeface="Lato"/>
                <a:cs typeface="Lato"/>
                <a:sym typeface="Lato"/>
              </a:defRPr>
            </a:lvl9pPr>
          </a:lstStyle>
          <a:p>
            <a:endParaRPr/>
          </a:p>
        </p:txBody>
      </p:sp>
      <p:sp>
        <p:nvSpPr>
          <p:cNvPr id="37" name="Google Shape;37;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1" name="Google Shape;41;p9"/>
          <p:cNvSpPr txBox="1">
            <a:spLocks noGrp="1"/>
          </p:cNvSpPr>
          <p:nvPr>
            <p:ph type="title"/>
          </p:nvPr>
        </p:nvSpPr>
        <p:spPr>
          <a:xfrm>
            <a:off x="265500" y="1107950"/>
            <a:ext cx="4045200" cy="16836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coral">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91350"/>
            <a:ext cx="8520600" cy="6261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265500" y="493025"/>
            <a:ext cx="4045200" cy="3144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BEST PRACTICES WITH REACT</a:t>
            </a:r>
            <a:endParaRPr/>
          </a:p>
        </p:txBody>
      </p:sp>
      <p:pic>
        <p:nvPicPr>
          <p:cNvPr id="61" name="Google Shape;61;p13"/>
          <p:cNvPicPr preferRelativeResize="0"/>
          <p:nvPr/>
        </p:nvPicPr>
        <p:blipFill>
          <a:blip r:embed="rId3">
            <a:alphaModFix/>
          </a:blip>
          <a:stretch>
            <a:fillRect/>
          </a:stretch>
        </p:blipFill>
        <p:spPr>
          <a:xfrm>
            <a:off x="3535823" y="480550"/>
            <a:ext cx="6546153" cy="4625950"/>
          </a:xfrm>
          <a:prstGeom prst="rect">
            <a:avLst/>
          </a:prstGeom>
          <a:noFill/>
          <a:ln>
            <a:noFill/>
          </a:ln>
        </p:spPr>
      </p:pic>
      <p:sp>
        <p:nvSpPr>
          <p:cNvPr id="62" name="Google Shape;62;p13"/>
          <p:cNvSpPr txBox="1">
            <a:spLocks noGrp="1"/>
          </p:cNvSpPr>
          <p:nvPr>
            <p:ph type="body" idx="2"/>
          </p:nvPr>
        </p:nvSpPr>
        <p:spPr>
          <a:xfrm>
            <a:off x="10402800" y="2216625"/>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xfrm>
            <a:off x="311700" y="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proTypes and defaultProps</a:t>
            </a:r>
            <a:endParaRPr/>
          </a:p>
        </p:txBody>
      </p:sp>
      <p:sp>
        <p:nvSpPr>
          <p:cNvPr id="122" name="Google Shape;122;p22"/>
          <p:cNvSpPr txBox="1">
            <a:spLocks noGrp="1"/>
          </p:cNvSpPr>
          <p:nvPr>
            <p:ph type="body" idx="1"/>
          </p:nvPr>
        </p:nvSpPr>
        <p:spPr>
          <a:xfrm>
            <a:off x="311700" y="626100"/>
            <a:ext cx="8520600" cy="4461900"/>
          </a:xfrm>
          <a:prstGeom prst="rect">
            <a:avLst/>
          </a:prstGeom>
          <a:solidFill>
            <a:srgbClr val="434343"/>
          </a:solid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500">
                <a:solidFill>
                  <a:srgbClr val="FFFFFF"/>
                </a:solidFill>
              </a:rPr>
              <a:t>import React, { Component } from 'react'</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import { observer } from 'mobx-react'</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import { string, object } from 'prop-types'</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import ExpandableForm from './ExpandableForm'</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import './styles/ProfileContainer.css'</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export default class ProfileContainer extends Component {</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state = { expanded: false }</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static propTypes = {</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model: object.isRequired,</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title: string</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static defaultProps = {</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model: {</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id: 0</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title: 'Your Name'</a:t>
            </a:r>
            <a:endParaRPr sz="1500">
              <a:solidFill>
                <a:srgbClr val="FFFFFF"/>
              </a:solidFill>
            </a:endParaRPr>
          </a:p>
          <a:p>
            <a:pPr marL="0" lvl="0" indent="0" algn="l" rtl="0">
              <a:lnSpc>
                <a:spcPct val="100000"/>
              </a:lnSpc>
              <a:spcBef>
                <a:spcPts val="0"/>
              </a:spcBef>
              <a:spcAft>
                <a:spcPts val="0"/>
              </a:spcAft>
              <a:buNone/>
            </a:pPr>
            <a:r>
              <a:rPr lang="en" sz="1500">
                <a:solidFill>
                  <a:srgbClr val="FFFFFF"/>
                </a:solidFill>
              </a:rPr>
              <a:t>  }</a:t>
            </a:r>
            <a:endParaRPr sz="1500">
              <a:solidFill>
                <a:srgbClr val="FFFFFF"/>
              </a:solidFill>
            </a:endParaRPr>
          </a:p>
          <a:p>
            <a:pPr marL="0" lvl="0" indent="0" algn="l" rtl="0">
              <a:lnSpc>
                <a:spcPct val="100000"/>
              </a:lnSpc>
              <a:spcBef>
                <a:spcPts val="0"/>
              </a:spcBef>
              <a:spcAft>
                <a:spcPts val="0"/>
              </a:spcAft>
              <a:buNone/>
            </a:pPr>
            <a:endParaRPr sz="1500">
              <a:solidFill>
                <a:srgbClr val="FFFFFF"/>
              </a:solidFill>
            </a:endParaRPr>
          </a:p>
          <a:p>
            <a:pPr marL="0" lvl="0" indent="0" algn="l" rtl="0">
              <a:lnSpc>
                <a:spcPct val="100000"/>
              </a:lnSpc>
              <a:spcBef>
                <a:spcPts val="0"/>
              </a:spcBef>
              <a:spcAft>
                <a:spcPts val="0"/>
              </a:spcAft>
              <a:buNone/>
            </a:pPr>
            <a:endParaRPr sz="15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body" idx="4294967295"/>
          </p:nvPr>
        </p:nvSpPr>
        <p:spPr>
          <a:xfrm>
            <a:off x="311700" y="0"/>
            <a:ext cx="8520600" cy="4569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Being static properties, propTypes and defaultprops should be declared as high as possible within the component code. </a:t>
            </a:r>
            <a:endParaRPr/>
          </a:p>
          <a:p>
            <a:pPr marL="457200" lvl="0" indent="-342900" algn="l" rtl="0">
              <a:spcBef>
                <a:spcPts val="0"/>
              </a:spcBef>
              <a:spcAft>
                <a:spcPts val="0"/>
              </a:spcAft>
              <a:buSzPts val="1800"/>
              <a:buChar char="●"/>
            </a:pPr>
            <a:r>
              <a:rPr lang="en"/>
              <a:t>Other devs should instantly notice them while reading the file because they serve as documentation.</a:t>
            </a:r>
            <a:endParaRPr/>
          </a:p>
          <a:p>
            <a:pPr marL="457200" lvl="0" indent="-342900" algn="l" rtl="0">
              <a:spcBef>
                <a:spcPts val="0"/>
              </a:spcBef>
              <a:spcAft>
                <a:spcPts val="0"/>
              </a:spcAft>
              <a:buSzPts val="1800"/>
              <a:buChar char="●"/>
            </a:pPr>
            <a:r>
              <a:rPr lang="en"/>
              <a:t>In case you are using React 15.3.0 or higher, go for the prop-types package instead of React.PropTypes, since they are nicely destructured. </a:t>
            </a:r>
            <a:endParaRPr/>
          </a:p>
          <a:p>
            <a:pPr marL="457200" lvl="0" indent="-342900" algn="l" rtl="0">
              <a:spcBef>
                <a:spcPts val="0"/>
              </a:spcBef>
              <a:spcAft>
                <a:spcPts val="0"/>
              </a:spcAft>
              <a:buSzPts val="1800"/>
              <a:buChar char="●"/>
            </a:pPr>
            <a:r>
              <a:rPr lang="en"/>
              <a:t>In fact, all the components should include propTypes.</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28" name="Google Shape;128;p23"/>
          <p:cNvPicPr preferRelativeResize="0"/>
          <p:nvPr/>
        </p:nvPicPr>
        <p:blipFill rotWithShape="1">
          <a:blip r:embed="rId3">
            <a:alphaModFix/>
          </a:blip>
          <a:srcRect t="31085" b="32386"/>
          <a:stretch/>
        </p:blipFill>
        <p:spPr>
          <a:xfrm>
            <a:off x="0" y="2589625"/>
            <a:ext cx="9144000" cy="1878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Methods</a:t>
            </a:r>
            <a:endParaRPr/>
          </a:p>
        </p:txBody>
      </p:sp>
      <p:sp>
        <p:nvSpPr>
          <p:cNvPr id="134" name="Google Shape;134;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The best practice with class components is ensuring they have the right this when passing methods to subcomponents. </a:t>
            </a:r>
            <a:endParaRPr/>
          </a:p>
          <a:p>
            <a:pPr marL="457200" lvl="0" indent="-342900" algn="l" rtl="0">
              <a:spcBef>
                <a:spcPts val="0"/>
              </a:spcBef>
              <a:spcAft>
                <a:spcPts val="0"/>
              </a:spcAft>
              <a:buSzPts val="1800"/>
              <a:buChar char="●"/>
            </a:pPr>
            <a:r>
              <a:rPr lang="en"/>
              <a:t>You do this by passing this.handleSubmit.bind(this) to the subcomponent. </a:t>
            </a:r>
            <a:endParaRPr/>
          </a:p>
          <a:p>
            <a:pPr marL="457200" lvl="0" indent="-342900" algn="l" rtl="0">
              <a:spcBef>
                <a:spcPts val="0"/>
              </a:spcBef>
              <a:spcAft>
                <a:spcPts val="0"/>
              </a:spcAft>
              <a:buSzPts val="1800"/>
              <a:buChar char="●"/>
            </a:pPr>
            <a:r>
              <a:rPr lang="en"/>
              <a:t>This is a cleaner and easier approach since it maintains the correct context automatically via the ES6 arrow function.</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Passing setState a Function</a:t>
            </a:r>
            <a:endParaRPr/>
          </a:p>
        </p:txBody>
      </p:sp>
      <p:sp>
        <p:nvSpPr>
          <p:cNvPr id="140" name="Google Shape;140;p25"/>
          <p:cNvSpPr txBox="1">
            <a:spLocks noGrp="1"/>
          </p:cNvSpPr>
          <p:nvPr>
            <p:ph type="body" idx="1"/>
          </p:nvPr>
        </p:nvSpPr>
        <p:spPr>
          <a:xfrm>
            <a:off x="311700" y="1152475"/>
            <a:ext cx="8520600" cy="699600"/>
          </a:xfrm>
          <a:prstGeom prst="rect">
            <a:avLst/>
          </a:prstGeom>
          <a:solidFill>
            <a:srgbClr val="434343"/>
          </a:solidFill>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FFFFFF"/>
                </a:solidFill>
              </a:rPr>
              <a:t>this.setState({ expanded: !this.state.expanded })</a:t>
            </a:r>
            <a:endParaRPr>
              <a:solidFill>
                <a:srgbClr val="FFFFFF"/>
              </a:solidFill>
            </a:endParaRPr>
          </a:p>
        </p:txBody>
      </p:sp>
      <p:sp>
        <p:nvSpPr>
          <p:cNvPr id="141" name="Google Shape;141;p25"/>
          <p:cNvSpPr txBox="1"/>
          <p:nvPr/>
        </p:nvSpPr>
        <p:spPr>
          <a:xfrm>
            <a:off x="195025" y="2065400"/>
            <a:ext cx="8637300" cy="20253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Font typeface="Lato"/>
              <a:buChar char="●"/>
            </a:pPr>
            <a:r>
              <a:rPr lang="en" sz="1800">
                <a:latin typeface="Lato"/>
                <a:ea typeface="Lato"/>
                <a:cs typeface="Lato"/>
                <a:sym typeface="Lato"/>
              </a:rPr>
              <a:t>The setState is asynchronous. </a:t>
            </a:r>
            <a:endParaRPr sz="1800">
              <a:latin typeface="Lato"/>
              <a:ea typeface="Lato"/>
              <a:cs typeface="Lato"/>
              <a:sym typeface="Lato"/>
            </a:endParaRPr>
          </a:p>
          <a:p>
            <a:pPr marL="457200" lvl="0" indent="-342900" algn="l" rtl="0">
              <a:spcBef>
                <a:spcPts val="0"/>
              </a:spcBef>
              <a:spcAft>
                <a:spcPts val="0"/>
              </a:spcAft>
              <a:buSzPts val="1800"/>
              <a:buFont typeface="Lato"/>
              <a:buChar char="●"/>
            </a:pPr>
            <a:r>
              <a:rPr lang="en" sz="1800">
                <a:latin typeface="Lato"/>
                <a:ea typeface="Lato"/>
                <a:cs typeface="Lato"/>
                <a:sym typeface="Lato"/>
              </a:rPr>
              <a:t>The state may not be changed instantly when the setState is called since the React batches state changes for performance reasons. </a:t>
            </a:r>
            <a:endParaRPr sz="1800">
              <a:latin typeface="Lato"/>
              <a:ea typeface="Lato"/>
              <a:cs typeface="Lato"/>
              <a:sym typeface="Lato"/>
            </a:endParaRPr>
          </a:p>
          <a:p>
            <a:pPr marL="457200" lvl="0" indent="-342900" algn="l" rtl="0">
              <a:spcBef>
                <a:spcPts val="0"/>
              </a:spcBef>
              <a:spcAft>
                <a:spcPts val="0"/>
              </a:spcAft>
              <a:buSzPts val="1800"/>
              <a:buFont typeface="Lato"/>
              <a:buChar char="●"/>
            </a:pPr>
            <a:r>
              <a:rPr lang="en" sz="1800">
                <a:latin typeface="Lato"/>
                <a:ea typeface="Lato"/>
                <a:cs typeface="Lato"/>
                <a:sym typeface="Lato"/>
              </a:rPr>
              <a:t>For this reason, you ought not to rely on the current state when calling setState - because you can’t be sure what that state will be.</a:t>
            </a:r>
            <a:endParaRPr sz="1800">
              <a:latin typeface="Lato"/>
              <a:ea typeface="Lato"/>
              <a:cs typeface="Lato"/>
              <a:sym typeface="Lato"/>
            </a:endParaRPr>
          </a:p>
          <a:p>
            <a:pPr marL="457200" lvl="0" indent="-342900" algn="l" rtl="0">
              <a:spcBef>
                <a:spcPts val="0"/>
              </a:spcBef>
              <a:spcAft>
                <a:spcPts val="0"/>
              </a:spcAft>
              <a:buSzPts val="1800"/>
              <a:buFont typeface="Lato"/>
              <a:buChar char="●"/>
            </a:pPr>
            <a:r>
              <a:rPr lang="en" sz="1800">
                <a:latin typeface="Lato"/>
                <a:ea typeface="Lato"/>
                <a:cs typeface="Lato"/>
                <a:sym typeface="Lato"/>
              </a:rPr>
              <a:t>So what is the solution? </a:t>
            </a:r>
            <a:endParaRPr sz="1800">
              <a:latin typeface="Lato"/>
              <a:ea typeface="Lato"/>
              <a:cs typeface="Lato"/>
              <a:sym typeface="Lato"/>
            </a:endParaRPr>
          </a:p>
          <a:p>
            <a:pPr marL="457200" lvl="0" indent="-342900" algn="l" rtl="0">
              <a:spcBef>
                <a:spcPts val="0"/>
              </a:spcBef>
              <a:spcAft>
                <a:spcPts val="0"/>
              </a:spcAft>
              <a:buSzPts val="1800"/>
              <a:buFont typeface="Lato"/>
              <a:buChar char="●"/>
            </a:pPr>
            <a:r>
              <a:rPr lang="en" sz="1800">
                <a:latin typeface="Lato"/>
                <a:ea typeface="Lato"/>
                <a:cs typeface="Lato"/>
                <a:sym typeface="Lato"/>
              </a:rPr>
              <a:t>Pass a function to setState, with the previous state as an argument.</a:t>
            </a:r>
            <a:endParaRPr sz="1800">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
        <p:nvSpPr>
          <p:cNvPr id="142" name="Google Shape;142;p25"/>
          <p:cNvSpPr txBox="1"/>
          <p:nvPr/>
        </p:nvSpPr>
        <p:spPr>
          <a:xfrm>
            <a:off x="311650" y="4224075"/>
            <a:ext cx="8520600" cy="699600"/>
          </a:xfrm>
          <a:prstGeom prst="rect">
            <a:avLst/>
          </a:prstGeom>
          <a:solidFill>
            <a:srgbClr val="434343"/>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FFFFF"/>
                </a:solidFill>
                <a:latin typeface="Lato"/>
                <a:ea typeface="Lato"/>
                <a:cs typeface="Lato"/>
                <a:sym typeface="Lato"/>
              </a:rPr>
              <a:t>this.setState(prevState =&gt; ({ expanded: !prevState.expanded }))</a:t>
            </a:r>
            <a:endParaRPr sz="1800">
              <a:solidFill>
                <a:srgbClr val="FFFFFF"/>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Destructuring props</a:t>
            </a:r>
            <a:endParaRPr/>
          </a:p>
        </p:txBody>
      </p:sp>
      <p:sp>
        <p:nvSpPr>
          <p:cNvPr id="148" name="Google Shape;148;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Each prop should start on a new line</a:t>
            </a:r>
            <a:endParaRPr/>
          </a:p>
        </p:txBody>
      </p:sp>
      <p:pic>
        <p:nvPicPr>
          <p:cNvPr id="149" name="Google Shape;149;p26"/>
          <p:cNvPicPr preferRelativeResize="0"/>
          <p:nvPr/>
        </p:nvPicPr>
        <p:blipFill>
          <a:blip r:embed="rId3">
            <a:alphaModFix/>
          </a:blip>
          <a:stretch>
            <a:fillRect/>
          </a:stretch>
        </p:blipFill>
        <p:spPr>
          <a:xfrm>
            <a:off x="4762500" y="0"/>
            <a:ext cx="3429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Decorators</a:t>
            </a:r>
            <a:endParaRPr/>
          </a:p>
        </p:txBody>
      </p:sp>
      <p:sp>
        <p:nvSpPr>
          <p:cNvPr id="155" name="Google Shape;155;p27"/>
          <p:cNvSpPr txBox="1">
            <a:spLocks noGrp="1"/>
          </p:cNvSpPr>
          <p:nvPr>
            <p:ph type="body" idx="1"/>
          </p:nvPr>
        </p:nvSpPr>
        <p:spPr>
          <a:xfrm>
            <a:off x="311700" y="1152475"/>
            <a:ext cx="8520600" cy="964200"/>
          </a:xfrm>
          <a:prstGeom prst="rect">
            <a:avLst/>
          </a:prstGeom>
          <a:solidFill>
            <a:srgbClr val="434343"/>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@observer</a:t>
            </a:r>
            <a:endParaRPr>
              <a:solidFill>
                <a:srgbClr val="FFFFFF"/>
              </a:solidFill>
            </a:endParaRPr>
          </a:p>
          <a:p>
            <a:pPr marL="0" lvl="0" indent="0" algn="l" rtl="0">
              <a:spcBef>
                <a:spcPts val="1600"/>
              </a:spcBef>
              <a:spcAft>
                <a:spcPts val="0"/>
              </a:spcAft>
              <a:buNone/>
            </a:pPr>
            <a:r>
              <a:rPr lang="en">
                <a:solidFill>
                  <a:srgbClr val="FFFFFF"/>
                </a:solidFill>
              </a:rPr>
              <a:t>export default class ProfileContainer extends Component {</a:t>
            </a:r>
            <a:endParaRPr>
              <a:solidFill>
                <a:srgbClr val="FFFFFF"/>
              </a:solidFill>
            </a:endParaRPr>
          </a:p>
          <a:p>
            <a:pPr marL="457200" lvl="0" indent="-342900" algn="l" rtl="0">
              <a:spcBef>
                <a:spcPts val="1600"/>
              </a:spcBef>
              <a:spcAft>
                <a:spcPts val="0"/>
              </a:spcAft>
              <a:buSzPts val="1800"/>
              <a:buChar char="●"/>
            </a:pPr>
            <a:r>
              <a:rPr lang="en"/>
              <a:t>Decorators are one flexible and easy way of modifying component functionality. Decorators are used extensively with mobx and the mobx-models library. </a:t>
            </a:r>
            <a:endParaRPr/>
          </a:p>
          <a:p>
            <a:pPr marL="457200" lvl="0" indent="-342900" algn="l" rtl="0">
              <a:spcBef>
                <a:spcPts val="0"/>
              </a:spcBef>
              <a:spcAft>
                <a:spcPts val="0"/>
              </a:spcAft>
              <a:buSzPts val="1800"/>
              <a:buChar char="●"/>
            </a:pPr>
            <a:r>
              <a:rPr lang="en"/>
              <a:t>When using mobx, you may decorate the class component as shown above. This is the same as passing the component into a function. </a:t>
            </a:r>
            <a:endParaRPr/>
          </a:p>
          <a:p>
            <a:pPr marL="457200" lvl="0" indent="-342900" algn="l" rtl="0">
              <a:spcBef>
                <a:spcPts val="0"/>
              </a:spcBef>
              <a:spcAft>
                <a:spcPts val="0"/>
              </a:spcAft>
              <a:buSzPts val="1800"/>
              <a:buChar char="●"/>
            </a:pPr>
            <a:r>
              <a:rPr lang="en"/>
              <a:t>For one reason or another you may not like the decorator. You have the option shown below:</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156" name="Google Shape;156;p27"/>
          <p:cNvSpPr txBox="1"/>
          <p:nvPr/>
        </p:nvSpPr>
        <p:spPr>
          <a:xfrm>
            <a:off x="301625" y="4275250"/>
            <a:ext cx="8520600" cy="772800"/>
          </a:xfrm>
          <a:prstGeom prst="rect">
            <a:avLst/>
          </a:prstGeom>
          <a:solidFill>
            <a:srgbClr val="434343"/>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FFFFF"/>
                </a:solidFill>
                <a:latin typeface="Lato"/>
                <a:ea typeface="Lato"/>
                <a:cs typeface="Lato"/>
                <a:sym typeface="Lato"/>
              </a:rPr>
              <a:t>@observer</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export default class ProfileContainer extends Component {</a:t>
            </a:r>
            <a:endParaRPr sz="1800">
              <a:solidFill>
                <a:srgbClr val="FFFFFF"/>
              </a:solidFill>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8"/>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Closures</a:t>
            </a:r>
            <a:endParaRPr/>
          </a:p>
        </p:txBody>
      </p:sp>
      <p:sp>
        <p:nvSpPr>
          <p:cNvPr id="162" name="Google Shape;162;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Refrain from passing new closures to subcomponents. </a:t>
            </a:r>
            <a:endParaRPr/>
          </a:p>
          <a:p>
            <a:pPr marL="457200" lvl="0" indent="-342900" algn="l" rtl="0">
              <a:spcBef>
                <a:spcPts val="0"/>
              </a:spcBef>
              <a:spcAft>
                <a:spcPts val="0"/>
              </a:spcAft>
              <a:buSzPts val="1800"/>
              <a:buChar char="●"/>
            </a:pPr>
            <a:r>
              <a:rPr lang="en"/>
              <a:t>This is so because, everytime the parent component renders, a new function is created and passed to the input. </a:t>
            </a:r>
            <a:endParaRPr/>
          </a:p>
          <a:p>
            <a:pPr marL="457200" lvl="0" indent="-342900" algn="l" rtl="0">
              <a:spcBef>
                <a:spcPts val="0"/>
              </a:spcBef>
              <a:spcAft>
                <a:spcPts val="0"/>
              </a:spcAft>
              <a:buSzPts val="1800"/>
              <a:buChar char="●"/>
            </a:pPr>
            <a:r>
              <a:rPr lang="en"/>
              <a:t>Assume the input was a react component. It would by default trigger it to re-render, not caring whether its other props have been altered. </a:t>
            </a:r>
            <a:endParaRPr/>
          </a:p>
          <a:p>
            <a:pPr marL="457200" lvl="0" indent="-342900" algn="l" rtl="0">
              <a:spcBef>
                <a:spcPts val="0"/>
              </a:spcBef>
              <a:spcAft>
                <a:spcPts val="0"/>
              </a:spcAft>
              <a:buSzPts val="1800"/>
              <a:buChar char="●"/>
            </a:pPr>
            <a:r>
              <a:rPr lang="en"/>
              <a:t>The above saves us the pain of reconciliation, which is very expensive and time consuming. </a:t>
            </a:r>
            <a:endParaRPr/>
          </a:p>
          <a:p>
            <a:pPr marL="457200" lvl="0" indent="-342900" algn="l" rtl="0">
              <a:spcBef>
                <a:spcPts val="0"/>
              </a:spcBef>
              <a:spcAft>
                <a:spcPts val="0"/>
              </a:spcAft>
              <a:buSzPts val="1800"/>
              <a:buChar char="●"/>
            </a:pPr>
            <a:r>
              <a:rPr lang="en"/>
              <a:t>Passing class methods also makes the code easier to read, debug and change.</a:t>
            </a:r>
            <a:endParaRPr/>
          </a:p>
          <a:p>
            <a:pPr marL="0" lvl="0" indent="0" algn="l" rtl="0">
              <a:spcBef>
                <a:spcPts val="1600"/>
              </a:spcBef>
              <a:spcAft>
                <a:spcPts val="160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9"/>
          <p:cNvSpPr txBox="1">
            <a:spLocks noGrp="1"/>
          </p:cNvSpPr>
          <p:nvPr>
            <p:ph type="body" idx="4294967295"/>
          </p:nvPr>
        </p:nvSpPr>
        <p:spPr>
          <a:xfrm>
            <a:off x="311700" y="552850"/>
            <a:ext cx="8520600" cy="3906600"/>
          </a:xfrm>
          <a:prstGeom prst="rect">
            <a:avLst/>
          </a:prstGeom>
          <a:solidFill>
            <a:srgbClr val="434343"/>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&lt;input</a:t>
            </a:r>
            <a:endParaRPr>
              <a:solidFill>
                <a:srgbClr val="FFFFFF"/>
              </a:solidFill>
            </a:endParaRPr>
          </a:p>
          <a:p>
            <a:pPr marL="0" lvl="0" indent="0" algn="l" rtl="0">
              <a:spcBef>
                <a:spcPts val="1600"/>
              </a:spcBef>
              <a:spcAft>
                <a:spcPts val="0"/>
              </a:spcAft>
              <a:buNone/>
            </a:pPr>
            <a:r>
              <a:rPr lang="en">
                <a:solidFill>
                  <a:srgbClr val="FFFFFF"/>
                </a:solidFill>
              </a:rPr>
              <a:t>            type="text"</a:t>
            </a:r>
            <a:endParaRPr>
              <a:solidFill>
                <a:srgbClr val="FFFFFF"/>
              </a:solidFill>
            </a:endParaRPr>
          </a:p>
          <a:p>
            <a:pPr marL="0" lvl="0" indent="0" algn="l" rtl="0">
              <a:spcBef>
                <a:spcPts val="1600"/>
              </a:spcBef>
              <a:spcAft>
                <a:spcPts val="0"/>
              </a:spcAft>
              <a:buNone/>
            </a:pPr>
            <a:r>
              <a:rPr lang="en">
                <a:solidFill>
                  <a:srgbClr val="FFFFFF"/>
                </a:solidFill>
              </a:rPr>
              <a:t>            value={model.name}</a:t>
            </a:r>
            <a:endParaRPr>
              <a:solidFill>
                <a:srgbClr val="FFFFFF"/>
              </a:solidFill>
            </a:endParaRPr>
          </a:p>
          <a:p>
            <a:pPr marL="0" lvl="0" indent="0" algn="l" rtl="0">
              <a:spcBef>
                <a:spcPts val="1600"/>
              </a:spcBef>
              <a:spcAft>
                <a:spcPts val="0"/>
              </a:spcAft>
              <a:buNone/>
            </a:pPr>
            <a:r>
              <a:rPr lang="en">
                <a:solidFill>
                  <a:srgbClr val="FFFFFF"/>
                </a:solidFill>
              </a:rPr>
              <a:t>            // onChange={(e) =&gt; { model.name = e.target.value }}</a:t>
            </a:r>
            <a:endParaRPr>
              <a:solidFill>
                <a:srgbClr val="FFFFFF"/>
              </a:solidFill>
            </a:endParaRPr>
          </a:p>
          <a:p>
            <a:pPr marL="0" lvl="0" indent="0" algn="l" rtl="0">
              <a:spcBef>
                <a:spcPts val="1600"/>
              </a:spcBef>
              <a:spcAft>
                <a:spcPts val="0"/>
              </a:spcAft>
              <a:buNone/>
            </a:pPr>
            <a:r>
              <a:rPr lang="en">
                <a:solidFill>
                  <a:srgbClr val="FFFFFF"/>
                </a:solidFill>
              </a:rPr>
              <a:t>            // ^ Not this. Use the below:</a:t>
            </a:r>
            <a:endParaRPr>
              <a:solidFill>
                <a:srgbClr val="FFFFFF"/>
              </a:solidFill>
            </a:endParaRPr>
          </a:p>
          <a:p>
            <a:pPr marL="0" lvl="0" indent="0" algn="l" rtl="0">
              <a:spcBef>
                <a:spcPts val="1600"/>
              </a:spcBef>
              <a:spcAft>
                <a:spcPts val="0"/>
              </a:spcAft>
              <a:buNone/>
            </a:pPr>
            <a:r>
              <a:rPr lang="en">
                <a:solidFill>
                  <a:srgbClr val="FFFFFF"/>
                </a:solidFill>
              </a:rPr>
              <a:t>            onChange={this.handleChange}</a:t>
            </a:r>
            <a:endParaRPr>
              <a:solidFill>
                <a:srgbClr val="FFFFFF"/>
              </a:solidFill>
            </a:endParaRPr>
          </a:p>
          <a:p>
            <a:pPr marL="0" lvl="0" indent="0" algn="l" rtl="0">
              <a:spcBef>
                <a:spcPts val="1600"/>
              </a:spcBef>
              <a:spcAft>
                <a:spcPts val="0"/>
              </a:spcAft>
              <a:buNone/>
            </a:pPr>
            <a:r>
              <a:rPr lang="en">
                <a:solidFill>
                  <a:srgbClr val="FFFFFF"/>
                </a:solidFill>
              </a:rPr>
              <a:t>            placeholder="Your Name"/&gt;</a:t>
            </a:r>
            <a:endParaRPr>
              <a:solidFill>
                <a:srgbClr val="FFFFFF"/>
              </a:solidFill>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0"/>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IV - Functional components</a:t>
            </a:r>
            <a:endParaRPr/>
          </a:p>
        </p:txBody>
      </p:sp>
      <p:sp>
        <p:nvSpPr>
          <p:cNvPr id="173" name="Google Shape;173;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These are components with no state nor methods. </a:t>
            </a:r>
            <a:endParaRPr/>
          </a:p>
          <a:p>
            <a:pPr marL="457200" lvl="0" indent="-342900" algn="l" rtl="0">
              <a:spcBef>
                <a:spcPts val="0"/>
              </a:spcBef>
              <a:spcAft>
                <a:spcPts val="0"/>
              </a:spcAft>
              <a:buSzPts val="1800"/>
              <a:buChar char="●"/>
            </a:pPr>
            <a:r>
              <a:rPr lang="en"/>
              <a:t>They are normally easy to comprehend, reason you should use them as much as possible. </a:t>
            </a:r>
            <a:endParaRPr/>
          </a:p>
        </p:txBody>
      </p:sp>
      <p:pic>
        <p:nvPicPr>
          <p:cNvPr id="174" name="Google Shape;174;p30"/>
          <p:cNvPicPr preferRelativeResize="0"/>
          <p:nvPr/>
        </p:nvPicPr>
        <p:blipFill>
          <a:blip r:embed="rId3">
            <a:alphaModFix/>
          </a:blip>
          <a:stretch>
            <a:fillRect/>
          </a:stretch>
        </p:blipFill>
        <p:spPr>
          <a:xfrm>
            <a:off x="4147175" y="2035075"/>
            <a:ext cx="4667226" cy="31084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1"/>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propTypes</a:t>
            </a:r>
            <a:endParaRPr/>
          </a:p>
        </p:txBody>
      </p:sp>
      <p:sp>
        <p:nvSpPr>
          <p:cNvPr id="180" name="Google Shape;180;p31"/>
          <p:cNvSpPr txBox="1">
            <a:spLocks noGrp="1"/>
          </p:cNvSpPr>
          <p:nvPr>
            <p:ph type="body" idx="1"/>
          </p:nvPr>
        </p:nvSpPr>
        <p:spPr>
          <a:xfrm>
            <a:off x="311700" y="1152475"/>
            <a:ext cx="8520600" cy="2964900"/>
          </a:xfrm>
          <a:prstGeom prst="rect">
            <a:avLst/>
          </a:prstGeom>
          <a:solidFill>
            <a:srgbClr val="434343"/>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import React from 'react'</a:t>
            </a:r>
            <a:endParaRPr>
              <a:solidFill>
                <a:srgbClr val="FFFFFF"/>
              </a:solidFill>
            </a:endParaRPr>
          </a:p>
          <a:p>
            <a:pPr marL="0" lvl="0" indent="0" algn="l" rtl="0">
              <a:spcBef>
                <a:spcPts val="0"/>
              </a:spcBef>
              <a:spcAft>
                <a:spcPts val="0"/>
              </a:spcAft>
              <a:buNone/>
            </a:pPr>
            <a:r>
              <a:rPr lang="en">
                <a:solidFill>
                  <a:srgbClr val="FFFFFF"/>
                </a:solidFill>
              </a:rPr>
              <a:t>import { observer } from 'mobx-react'</a:t>
            </a:r>
            <a:endParaRPr>
              <a:solidFill>
                <a:srgbClr val="FFFFFF"/>
              </a:solidFill>
            </a:endParaRPr>
          </a:p>
          <a:p>
            <a:pPr marL="0" lvl="0" indent="0" algn="l" rtl="0">
              <a:spcBef>
                <a:spcPts val="0"/>
              </a:spcBef>
              <a:spcAft>
                <a:spcPts val="0"/>
              </a:spcAft>
              <a:buNone/>
            </a:pPr>
            <a:r>
              <a:rPr lang="en">
                <a:solidFill>
                  <a:srgbClr val="FFFFFF"/>
                </a:solidFill>
              </a:rPr>
              <a:t>import { func, bool } from 'prop-types'</a:t>
            </a:r>
            <a:endParaRPr>
              <a:solidFill>
                <a:srgbClr val="FFFFFF"/>
              </a:solidFill>
            </a:endParaRPr>
          </a:p>
          <a:p>
            <a:pPr marL="0" lvl="0" indent="0" algn="l" rtl="0">
              <a:spcBef>
                <a:spcPts val="0"/>
              </a:spcBef>
              <a:spcAft>
                <a:spcPts val="0"/>
              </a:spcAft>
              <a:buNone/>
            </a:pPr>
            <a:r>
              <a:rPr lang="en">
                <a:solidFill>
                  <a:srgbClr val="FFFFFF"/>
                </a:solidFill>
              </a:rPr>
              <a:t>import './styles/Form.css'</a:t>
            </a:r>
            <a:endParaRPr>
              <a:solidFill>
                <a:srgbClr val="FFFFFF"/>
              </a:solidFill>
            </a:endParaRPr>
          </a:p>
          <a:p>
            <a:pPr marL="0" lvl="0" indent="0" algn="l" rtl="0">
              <a:spcBef>
                <a:spcPts val="0"/>
              </a:spcBef>
              <a:spcAft>
                <a:spcPts val="0"/>
              </a:spcAft>
              <a:buNone/>
            </a:pPr>
            <a:r>
              <a:rPr lang="en">
                <a:solidFill>
                  <a:srgbClr val="FFFFFF"/>
                </a:solidFill>
              </a:rPr>
              <a:t>ExpandableForm.propTypes = {</a:t>
            </a:r>
            <a:endParaRPr>
              <a:solidFill>
                <a:srgbClr val="FFFFFF"/>
              </a:solidFill>
            </a:endParaRPr>
          </a:p>
          <a:p>
            <a:pPr marL="0" lvl="0" indent="0" algn="l" rtl="0">
              <a:spcBef>
                <a:spcPts val="0"/>
              </a:spcBef>
              <a:spcAft>
                <a:spcPts val="0"/>
              </a:spcAft>
              <a:buNone/>
            </a:pPr>
            <a:r>
              <a:rPr lang="en">
                <a:solidFill>
                  <a:srgbClr val="FFFFFF"/>
                </a:solidFill>
              </a:rPr>
              <a:t>  onSubmit: func.isRequired,</a:t>
            </a:r>
            <a:endParaRPr>
              <a:solidFill>
                <a:srgbClr val="FFFFFF"/>
              </a:solidFill>
            </a:endParaRPr>
          </a:p>
          <a:p>
            <a:pPr marL="0" lvl="0" indent="0" algn="l" rtl="0">
              <a:spcBef>
                <a:spcPts val="0"/>
              </a:spcBef>
              <a:spcAft>
                <a:spcPts val="0"/>
              </a:spcAft>
              <a:buNone/>
            </a:pPr>
            <a:r>
              <a:rPr lang="en">
                <a:solidFill>
                  <a:srgbClr val="FFFFFF"/>
                </a:solidFill>
              </a:rPr>
              <a:t>  expanded: bool</a:t>
            </a:r>
            <a:endParaRPr>
              <a:solidFill>
                <a:srgbClr val="FFFFFF"/>
              </a:solidFill>
            </a:endParaRPr>
          </a:p>
          <a:p>
            <a:pPr marL="0" lvl="0" indent="0" algn="l" rtl="0">
              <a:spcBef>
                <a:spcPts val="0"/>
              </a:spcBef>
              <a:spcAft>
                <a:spcPts val="0"/>
              </a:spcAft>
              <a:buNone/>
            </a:pPr>
            <a:r>
              <a:rPr lang="en">
                <a:solidFill>
                  <a:srgbClr val="FFFFFF"/>
                </a:solidFill>
              </a:rPr>
              <a:t>}</a:t>
            </a:r>
            <a:endParaRPr>
              <a:solidFill>
                <a:srgbClr val="FFFFFF"/>
              </a:solidFill>
            </a:endParaRPr>
          </a:p>
          <a:p>
            <a:pPr marL="0" lvl="0" indent="0" algn="l" rtl="0">
              <a:spcBef>
                <a:spcPts val="0"/>
              </a:spcBef>
              <a:spcAft>
                <a:spcPts val="0"/>
              </a:spcAft>
              <a:buNone/>
            </a:pPr>
            <a:r>
              <a:rPr lang="en">
                <a:solidFill>
                  <a:srgbClr val="FFFFFF"/>
                </a:solidFill>
              </a:rPr>
              <a:t>// Component declaration</a:t>
            </a:r>
            <a:endParaRPr>
              <a:solidFill>
                <a:srgbClr val="FFFFFF"/>
              </a:solidFill>
            </a:endParaRPr>
          </a:p>
        </p:txBody>
      </p:sp>
      <p:sp>
        <p:nvSpPr>
          <p:cNvPr id="181" name="Google Shape;181;p31"/>
          <p:cNvSpPr txBox="1"/>
          <p:nvPr/>
        </p:nvSpPr>
        <p:spPr>
          <a:xfrm>
            <a:off x="328275" y="4330675"/>
            <a:ext cx="8520600" cy="7461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Font typeface="Lato"/>
              <a:buChar char="●"/>
            </a:pPr>
            <a:r>
              <a:rPr lang="en" sz="1800">
                <a:latin typeface="Lato"/>
                <a:ea typeface="Lato"/>
                <a:cs typeface="Lato"/>
                <a:sym typeface="Lato"/>
              </a:rPr>
              <a:t>We have assigned the propTypes before declaring the component. This makes them immediately visible. JavaScript function hosting makes this possible.</a:t>
            </a:r>
            <a:endParaRPr sz="18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Lesson Outline</a:t>
            </a:r>
            <a:endParaRPr/>
          </a:p>
        </p:txBody>
      </p:sp>
      <p:sp>
        <p:nvSpPr>
          <p:cNvPr id="68" name="Google Shape;68;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rgbClr val="000000"/>
              </a:buClr>
              <a:buSzPts val="2400"/>
              <a:buAutoNum type="arabicPeriod"/>
            </a:pPr>
            <a:r>
              <a:rPr lang="en" sz="2400">
                <a:solidFill>
                  <a:srgbClr val="000000"/>
                </a:solidFill>
              </a:rPr>
              <a:t>React is just a view library</a:t>
            </a:r>
            <a:endParaRPr sz="2400">
              <a:solidFill>
                <a:srgbClr val="000000"/>
              </a:solidFill>
            </a:endParaRPr>
          </a:p>
          <a:p>
            <a:pPr marL="457200" lvl="0" indent="-381000" algn="l" rtl="0">
              <a:spcBef>
                <a:spcPts val="0"/>
              </a:spcBef>
              <a:spcAft>
                <a:spcPts val="0"/>
              </a:spcAft>
              <a:buClr>
                <a:srgbClr val="000000"/>
              </a:buClr>
              <a:buSzPts val="2400"/>
              <a:buAutoNum type="arabicPeriod"/>
            </a:pPr>
            <a:r>
              <a:rPr lang="en" sz="2400">
                <a:solidFill>
                  <a:srgbClr val="000000"/>
                </a:solidFill>
              </a:rPr>
              <a:t>Keep your components small</a:t>
            </a:r>
            <a:endParaRPr sz="2400">
              <a:solidFill>
                <a:srgbClr val="000000"/>
              </a:solidFill>
            </a:endParaRPr>
          </a:p>
          <a:p>
            <a:pPr marL="457200" lvl="0" indent="-381000" algn="l" rtl="0">
              <a:spcBef>
                <a:spcPts val="0"/>
              </a:spcBef>
              <a:spcAft>
                <a:spcPts val="0"/>
              </a:spcAft>
              <a:buClr>
                <a:srgbClr val="000000"/>
              </a:buClr>
              <a:buSzPts val="2400"/>
              <a:buAutoNum type="arabicPeriod"/>
            </a:pPr>
            <a:r>
              <a:rPr lang="en" sz="2400">
                <a:solidFill>
                  <a:srgbClr val="000000"/>
                </a:solidFill>
              </a:rPr>
              <a:t>Class based components</a:t>
            </a:r>
            <a:endParaRPr sz="2400">
              <a:solidFill>
                <a:srgbClr val="000000"/>
              </a:solidFill>
            </a:endParaRPr>
          </a:p>
          <a:p>
            <a:pPr marL="457200" lvl="0" indent="-381000" algn="l" rtl="0">
              <a:spcBef>
                <a:spcPts val="0"/>
              </a:spcBef>
              <a:spcAft>
                <a:spcPts val="0"/>
              </a:spcAft>
              <a:buClr>
                <a:srgbClr val="000000"/>
              </a:buClr>
              <a:buSzPts val="2400"/>
              <a:buAutoNum type="arabicPeriod"/>
            </a:pPr>
            <a:r>
              <a:rPr lang="en" sz="2400">
                <a:solidFill>
                  <a:srgbClr val="000000"/>
                </a:solidFill>
              </a:rPr>
              <a:t>Functional Components</a:t>
            </a:r>
            <a:endParaRPr sz="2400">
              <a:solidFill>
                <a:srgbClr val="000000"/>
              </a:solidFill>
            </a:endParaRPr>
          </a:p>
          <a:p>
            <a:pPr marL="457200" lvl="0" indent="-381000" algn="l" rtl="0">
              <a:spcBef>
                <a:spcPts val="0"/>
              </a:spcBef>
              <a:spcAft>
                <a:spcPts val="0"/>
              </a:spcAft>
              <a:buClr>
                <a:srgbClr val="000000"/>
              </a:buClr>
              <a:buSzPts val="2400"/>
              <a:buAutoNum type="arabicPeriod"/>
            </a:pPr>
            <a:r>
              <a:rPr lang="en" sz="2400">
                <a:solidFill>
                  <a:srgbClr val="000000"/>
                </a:solidFill>
              </a:rPr>
              <a:t>Conditionals in JSX</a:t>
            </a:r>
            <a:endParaRPr sz="2400">
              <a:solidFill>
                <a:srgbClr val="000000"/>
              </a:solidFill>
            </a:endParaRPr>
          </a:p>
          <a:p>
            <a:pPr marL="457200" lvl="0" indent="-381000" algn="l" rtl="0">
              <a:spcBef>
                <a:spcPts val="0"/>
              </a:spcBef>
              <a:spcAft>
                <a:spcPts val="0"/>
              </a:spcAft>
              <a:buClr>
                <a:srgbClr val="000000"/>
              </a:buClr>
              <a:buSzPts val="2400"/>
              <a:buAutoNum type="arabicPeriod"/>
            </a:pPr>
            <a:r>
              <a:rPr lang="en" sz="2400">
                <a:solidFill>
                  <a:srgbClr val="000000"/>
                </a:solidFill>
              </a:rPr>
              <a:t>Write stateless components</a:t>
            </a:r>
            <a:endParaRPr sz="2400">
              <a:solidFill>
                <a:srgbClr val="000000"/>
              </a:solidFill>
            </a:endParaRPr>
          </a:p>
          <a:p>
            <a:pPr marL="457200" lvl="0" indent="-381000" algn="l" rtl="0">
              <a:spcBef>
                <a:spcPts val="0"/>
              </a:spcBef>
              <a:spcAft>
                <a:spcPts val="0"/>
              </a:spcAft>
              <a:buClr>
                <a:srgbClr val="000000"/>
              </a:buClr>
              <a:buSzPts val="2400"/>
              <a:buAutoNum type="arabicPeriod"/>
            </a:pPr>
            <a:r>
              <a:rPr lang="en" sz="2400">
                <a:solidFill>
                  <a:srgbClr val="000000"/>
                </a:solidFill>
              </a:rPr>
              <a:t>Use Redux.js</a:t>
            </a:r>
            <a:endParaRPr sz="2400">
              <a:solidFill>
                <a:srgbClr val="000000"/>
              </a:solidFill>
            </a:endParaRPr>
          </a:p>
          <a:p>
            <a:pPr marL="457200" lvl="0" indent="-381000" algn="l" rtl="0">
              <a:spcBef>
                <a:spcPts val="0"/>
              </a:spcBef>
              <a:spcAft>
                <a:spcPts val="0"/>
              </a:spcAft>
              <a:buClr>
                <a:srgbClr val="000000"/>
              </a:buClr>
              <a:buSzPts val="2400"/>
              <a:buAutoNum type="arabicPeriod"/>
            </a:pPr>
            <a:r>
              <a:rPr lang="en" sz="2400">
                <a:solidFill>
                  <a:srgbClr val="000000"/>
                </a:solidFill>
              </a:rPr>
              <a:t>Use shallow rendering</a:t>
            </a:r>
            <a:endParaRPr sz="2400">
              <a:solidFill>
                <a:srgbClr val="000000"/>
              </a:solidFill>
            </a:endParaRPr>
          </a:p>
        </p:txBody>
      </p:sp>
      <p:pic>
        <p:nvPicPr>
          <p:cNvPr id="69" name="Google Shape;69;p14"/>
          <p:cNvPicPr preferRelativeResize="0"/>
          <p:nvPr/>
        </p:nvPicPr>
        <p:blipFill rotWithShape="1">
          <a:blip r:embed="rId3">
            <a:alphaModFix/>
          </a:blip>
          <a:srcRect r="52321"/>
          <a:stretch/>
        </p:blipFill>
        <p:spPr>
          <a:xfrm>
            <a:off x="4724400" y="0"/>
            <a:ext cx="4359699" cy="514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2"/>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Destructuring Props and defaultProps</a:t>
            </a:r>
            <a:endParaRPr/>
          </a:p>
        </p:txBody>
      </p:sp>
      <p:sp>
        <p:nvSpPr>
          <p:cNvPr id="187" name="Google Shape;187;p32"/>
          <p:cNvSpPr txBox="1">
            <a:spLocks noGrp="1"/>
          </p:cNvSpPr>
          <p:nvPr>
            <p:ph type="body" idx="1"/>
          </p:nvPr>
        </p:nvSpPr>
        <p:spPr>
          <a:xfrm>
            <a:off x="311700" y="1152475"/>
            <a:ext cx="8520600" cy="92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We can still use default arguments to act as defaultProps . In case expanded is not defined, we assign it a false. </a:t>
            </a:r>
            <a:endParaRPr/>
          </a:p>
          <a:p>
            <a:pPr marL="0" lvl="0" indent="0" algn="l" rtl="0">
              <a:lnSpc>
                <a:spcPct val="100000"/>
              </a:lnSpc>
              <a:spcBef>
                <a:spcPts val="0"/>
              </a:spcBef>
              <a:spcAft>
                <a:spcPts val="0"/>
              </a:spcAft>
              <a:buNone/>
            </a:pPr>
            <a:r>
              <a:rPr lang="en"/>
              <a:t>Below is an ES6 syntax to avoid:</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p:txBody>
      </p:sp>
      <p:sp>
        <p:nvSpPr>
          <p:cNvPr id="188" name="Google Shape;188;p32"/>
          <p:cNvSpPr txBox="1"/>
          <p:nvPr/>
        </p:nvSpPr>
        <p:spPr>
          <a:xfrm>
            <a:off x="394900" y="2145350"/>
            <a:ext cx="8520600" cy="852900"/>
          </a:xfrm>
          <a:prstGeom prst="rect">
            <a:avLst/>
          </a:prstGeom>
          <a:solidFill>
            <a:srgbClr val="434343"/>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FFFFF"/>
                </a:solidFill>
                <a:latin typeface="Lato"/>
                <a:ea typeface="Lato"/>
                <a:cs typeface="Lato"/>
                <a:sym typeface="Lato"/>
              </a:rPr>
              <a:t>const ExpandableForm = ({ onExpand, expanded, children }) =&gt; {</a:t>
            </a:r>
            <a:endParaRPr sz="1800">
              <a:solidFill>
                <a:srgbClr val="FFFFFF"/>
              </a:solidFill>
              <a:latin typeface="Lato"/>
              <a:ea typeface="Lato"/>
              <a:cs typeface="Lato"/>
              <a:sym typeface="Lato"/>
            </a:endParaRPr>
          </a:p>
        </p:txBody>
      </p:sp>
      <p:sp>
        <p:nvSpPr>
          <p:cNvPr id="189" name="Google Shape;189;p32"/>
          <p:cNvSpPr txBox="1"/>
          <p:nvPr/>
        </p:nvSpPr>
        <p:spPr>
          <a:xfrm>
            <a:off x="368250" y="3371250"/>
            <a:ext cx="8520600" cy="17169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Font typeface="Lato"/>
              <a:buChar char="●"/>
            </a:pPr>
            <a:r>
              <a:rPr lang="en" sz="1800">
                <a:latin typeface="Lato"/>
                <a:ea typeface="Lato"/>
                <a:cs typeface="Lato"/>
                <a:sym typeface="Lato"/>
              </a:rPr>
              <a:t>This function is unnamed. This should not be an issue if your Babel is correctly set up. If not, any errors will be said to occur in &lt;&lt;anonymous&gt;&gt;. This will cause a real headache to debug. </a:t>
            </a:r>
            <a:endParaRPr sz="1800">
              <a:latin typeface="Lato"/>
              <a:ea typeface="Lato"/>
              <a:cs typeface="Lato"/>
              <a:sym typeface="Lato"/>
            </a:endParaRPr>
          </a:p>
          <a:p>
            <a:pPr marL="457200" lvl="0" indent="-342900" algn="l" rtl="0">
              <a:spcBef>
                <a:spcPts val="0"/>
              </a:spcBef>
              <a:spcAft>
                <a:spcPts val="0"/>
              </a:spcAft>
              <a:buSzPts val="1800"/>
              <a:buFont typeface="Lato"/>
              <a:buChar char="●"/>
            </a:pPr>
            <a:r>
              <a:rPr lang="en" sz="1800">
                <a:latin typeface="Lato"/>
                <a:ea typeface="Lato"/>
                <a:cs typeface="Lato"/>
                <a:sym typeface="Lato"/>
              </a:rPr>
              <a:t>When testing with Jest, unnamed functions can also bring problems. To avoid such “anonymous bugs”, we can use function in place of const.</a:t>
            </a:r>
            <a:endParaRPr>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3"/>
          <p:cNvSpPr txBox="1">
            <a:spLocks noGrp="1"/>
          </p:cNvSpPr>
          <p:nvPr>
            <p:ph type="body" idx="4294967295"/>
          </p:nvPr>
        </p:nvSpPr>
        <p:spPr>
          <a:xfrm>
            <a:off x="311700" y="0"/>
            <a:ext cx="8520600" cy="5143500"/>
          </a:xfrm>
          <a:prstGeom prst="rect">
            <a:avLst/>
          </a:prstGeom>
          <a:solidFill>
            <a:srgbClr val="434343"/>
          </a:solid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rPr>
              <a:t>import React from 'react'</a:t>
            </a:r>
            <a:endParaRPr>
              <a:solidFill>
                <a:srgbClr val="FFFFFF"/>
              </a:solidFill>
            </a:endParaRPr>
          </a:p>
          <a:p>
            <a:pPr marL="0" lvl="0" indent="0" algn="l" rtl="0">
              <a:lnSpc>
                <a:spcPct val="100000"/>
              </a:lnSpc>
              <a:spcBef>
                <a:spcPts val="0"/>
              </a:spcBef>
              <a:spcAft>
                <a:spcPts val="0"/>
              </a:spcAft>
              <a:buNone/>
            </a:pPr>
            <a:r>
              <a:rPr lang="en">
                <a:solidFill>
                  <a:srgbClr val="FFFFFF"/>
                </a:solidFill>
              </a:rPr>
              <a:t>import { observer } from 'mobx-react'</a:t>
            </a:r>
            <a:endParaRPr>
              <a:solidFill>
                <a:srgbClr val="FFFFFF"/>
              </a:solidFill>
            </a:endParaRPr>
          </a:p>
          <a:p>
            <a:pPr marL="0" lvl="0" indent="0" algn="l" rtl="0">
              <a:lnSpc>
                <a:spcPct val="100000"/>
              </a:lnSpc>
              <a:spcBef>
                <a:spcPts val="0"/>
              </a:spcBef>
              <a:spcAft>
                <a:spcPts val="0"/>
              </a:spcAft>
              <a:buNone/>
            </a:pPr>
            <a:r>
              <a:rPr lang="en">
                <a:solidFill>
                  <a:srgbClr val="FFFFFF"/>
                </a:solidFill>
              </a:rPr>
              <a:t>import { func, bool } from 'prop-types'</a:t>
            </a:r>
            <a:endParaRPr>
              <a:solidFill>
                <a:srgbClr val="FFFFFF"/>
              </a:solidFill>
            </a:endParaRPr>
          </a:p>
          <a:p>
            <a:pPr marL="0" lvl="0" indent="0" algn="l" rtl="0">
              <a:lnSpc>
                <a:spcPct val="100000"/>
              </a:lnSpc>
              <a:spcBef>
                <a:spcPts val="0"/>
              </a:spcBef>
              <a:spcAft>
                <a:spcPts val="0"/>
              </a:spcAft>
              <a:buNone/>
            </a:pPr>
            <a:r>
              <a:rPr lang="en">
                <a:solidFill>
                  <a:srgbClr val="FFFFFF"/>
                </a:solidFill>
              </a:rPr>
              <a:t>import './styles/Form.css'</a:t>
            </a:r>
            <a:endParaRPr>
              <a:solidFill>
                <a:srgbClr val="FFFFFF"/>
              </a:solidFill>
            </a:endParaRPr>
          </a:p>
          <a:p>
            <a:pPr marL="0" lvl="0" indent="0" algn="l" rtl="0">
              <a:lnSpc>
                <a:spcPct val="100000"/>
              </a:lnSpc>
              <a:spcBef>
                <a:spcPts val="0"/>
              </a:spcBef>
              <a:spcAft>
                <a:spcPts val="0"/>
              </a:spcAft>
              <a:buNone/>
            </a:pPr>
            <a:r>
              <a:rPr lang="en">
                <a:solidFill>
                  <a:srgbClr val="FFFFFF"/>
                </a:solidFill>
              </a:rPr>
              <a:t>ExpandableForm.propTypes = {</a:t>
            </a:r>
            <a:endParaRPr>
              <a:solidFill>
                <a:srgbClr val="FFFFFF"/>
              </a:solidFill>
            </a:endParaRPr>
          </a:p>
          <a:p>
            <a:pPr marL="0" lvl="0" indent="0" algn="l" rtl="0">
              <a:lnSpc>
                <a:spcPct val="100000"/>
              </a:lnSpc>
              <a:spcBef>
                <a:spcPts val="0"/>
              </a:spcBef>
              <a:spcAft>
                <a:spcPts val="0"/>
              </a:spcAft>
              <a:buNone/>
            </a:pPr>
            <a:r>
              <a:rPr lang="en">
                <a:solidFill>
                  <a:srgbClr val="FFFFFF"/>
                </a:solidFill>
              </a:rPr>
              <a:t>  onSubmit: func.isRequired,</a:t>
            </a:r>
            <a:endParaRPr>
              <a:solidFill>
                <a:srgbClr val="FFFFFF"/>
              </a:solidFill>
            </a:endParaRPr>
          </a:p>
          <a:p>
            <a:pPr marL="0" lvl="0" indent="0" algn="l" rtl="0">
              <a:lnSpc>
                <a:spcPct val="100000"/>
              </a:lnSpc>
              <a:spcBef>
                <a:spcPts val="0"/>
              </a:spcBef>
              <a:spcAft>
                <a:spcPts val="0"/>
              </a:spcAft>
              <a:buNone/>
            </a:pPr>
            <a:r>
              <a:rPr lang="en">
                <a:solidFill>
                  <a:srgbClr val="FFFFFF"/>
                </a:solidFill>
              </a:rPr>
              <a:t>  expanded: bool,</a:t>
            </a:r>
            <a:endParaRPr>
              <a:solidFill>
                <a:srgbClr val="FFFFFF"/>
              </a:solidFill>
            </a:endParaRPr>
          </a:p>
          <a:p>
            <a:pPr marL="0" lvl="0" indent="0" algn="l" rtl="0">
              <a:lnSpc>
                <a:spcPct val="100000"/>
              </a:lnSpc>
              <a:spcBef>
                <a:spcPts val="0"/>
              </a:spcBef>
              <a:spcAft>
                <a:spcPts val="0"/>
              </a:spcAft>
              <a:buNone/>
            </a:pPr>
            <a:r>
              <a:rPr lang="en">
                <a:solidFill>
                  <a:srgbClr val="FFFFFF"/>
                </a:solidFill>
              </a:rPr>
              <a:t>  onExpand: func.isRequired</a:t>
            </a:r>
            <a:endParaRPr>
              <a:solidFill>
                <a:srgbClr val="FFFFFF"/>
              </a:solidFill>
            </a:endParaRPr>
          </a:p>
          <a:p>
            <a:pPr marL="0" lvl="0" indent="0" algn="l" rtl="0">
              <a:lnSpc>
                <a:spcPct val="100000"/>
              </a:lnSpc>
              <a:spcBef>
                <a:spcPts val="0"/>
              </a:spcBef>
              <a:spcAft>
                <a:spcPts val="0"/>
              </a:spcAft>
              <a:buNone/>
            </a:pPr>
            <a:r>
              <a:rPr lang="en">
                <a:solidFill>
                  <a:srgbClr val="FFFFFF"/>
                </a:solidFill>
              </a:rPr>
              <a:t>}</a:t>
            </a:r>
            <a:endParaRPr>
              <a:solidFill>
                <a:srgbClr val="FFFFFF"/>
              </a:solidFill>
            </a:endParaRPr>
          </a:p>
          <a:p>
            <a:pPr marL="0" lvl="0" indent="0" algn="l" rtl="0">
              <a:lnSpc>
                <a:spcPct val="100000"/>
              </a:lnSpc>
              <a:spcBef>
                <a:spcPts val="0"/>
              </a:spcBef>
              <a:spcAft>
                <a:spcPts val="0"/>
              </a:spcAft>
              <a:buNone/>
            </a:pPr>
            <a:r>
              <a:rPr lang="en">
                <a:solidFill>
                  <a:srgbClr val="FFFFFF"/>
                </a:solidFill>
              </a:rPr>
              <a:t>function ExpandableForm({ onExpand, expanded = false, children, onSubmit }) {</a:t>
            </a:r>
            <a:endParaRPr>
              <a:solidFill>
                <a:srgbClr val="FFFFFF"/>
              </a:solidFill>
            </a:endParaRPr>
          </a:p>
          <a:p>
            <a:pPr marL="0" lvl="0" indent="0" algn="l" rtl="0">
              <a:lnSpc>
                <a:spcPct val="100000"/>
              </a:lnSpc>
              <a:spcBef>
                <a:spcPts val="0"/>
              </a:spcBef>
              <a:spcAft>
                <a:spcPts val="0"/>
              </a:spcAft>
              <a:buNone/>
            </a:pPr>
            <a:r>
              <a:rPr lang="en">
                <a:solidFill>
                  <a:srgbClr val="FFFFFF"/>
                </a:solidFill>
              </a:rPr>
              <a:t>  const formStyle = expanded ? {height: 'auto'} : {height: 0}</a:t>
            </a:r>
            <a:endParaRPr>
              <a:solidFill>
                <a:srgbClr val="FFFFFF"/>
              </a:solidFill>
            </a:endParaRPr>
          </a:p>
          <a:p>
            <a:pPr marL="0" lvl="0" indent="0" algn="l" rtl="0">
              <a:lnSpc>
                <a:spcPct val="100000"/>
              </a:lnSpc>
              <a:spcBef>
                <a:spcPts val="0"/>
              </a:spcBef>
              <a:spcAft>
                <a:spcPts val="0"/>
              </a:spcAft>
              <a:buNone/>
            </a:pPr>
            <a:r>
              <a:rPr lang="en">
                <a:solidFill>
                  <a:srgbClr val="FFFFFF"/>
                </a:solidFill>
              </a:rPr>
              <a:t>  return (</a:t>
            </a:r>
            <a:endParaRPr>
              <a:solidFill>
                <a:srgbClr val="FFFFFF"/>
              </a:solidFill>
            </a:endParaRPr>
          </a:p>
          <a:p>
            <a:pPr marL="0" lvl="0" indent="0" algn="l" rtl="0">
              <a:lnSpc>
                <a:spcPct val="100000"/>
              </a:lnSpc>
              <a:spcBef>
                <a:spcPts val="0"/>
              </a:spcBef>
              <a:spcAft>
                <a:spcPts val="0"/>
              </a:spcAft>
              <a:buNone/>
            </a:pPr>
            <a:r>
              <a:rPr lang="en">
                <a:solidFill>
                  <a:srgbClr val="FFFFFF"/>
                </a:solidFill>
              </a:rPr>
              <a:t>    &lt;form style={formStyle} onSubmit={onSubmit}&gt;</a:t>
            </a:r>
            <a:endParaRPr>
              <a:solidFill>
                <a:srgbClr val="FFFFFF"/>
              </a:solidFill>
            </a:endParaRPr>
          </a:p>
          <a:p>
            <a:pPr marL="0" lvl="0" indent="0" algn="l" rtl="0">
              <a:lnSpc>
                <a:spcPct val="100000"/>
              </a:lnSpc>
              <a:spcBef>
                <a:spcPts val="0"/>
              </a:spcBef>
              <a:spcAft>
                <a:spcPts val="0"/>
              </a:spcAft>
              <a:buNone/>
            </a:pPr>
            <a:r>
              <a:rPr lang="en">
                <a:solidFill>
                  <a:srgbClr val="FFFFFF"/>
                </a:solidFill>
              </a:rPr>
              <a:t>      {children}</a:t>
            </a:r>
            <a:endParaRPr>
              <a:solidFill>
                <a:srgbClr val="FFFFFF"/>
              </a:solidFill>
            </a:endParaRPr>
          </a:p>
          <a:p>
            <a:pPr marL="0" lvl="0" indent="0" algn="l" rtl="0">
              <a:lnSpc>
                <a:spcPct val="100000"/>
              </a:lnSpc>
              <a:spcBef>
                <a:spcPts val="0"/>
              </a:spcBef>
              <a:spcAft>
                <a:spcPts val="0"/>
              </a:spcAft>
              <a:buNone/>
            </a:pPr>
            <a:r>
              <a:rPr lang="en">
                <a:solidFill>
                  <a:srgbClr val="FFFFFF"/>
                </a:solidFill>
              </a:rPr>
              <a:t>      &lt;button onClick={onExpand}&gt;Expand&lt;/button&gt;</a:t>
            </a:r>
            <a:endParaRPr>
              <a:solidFill>
                <a:srgbClr val="FFFFFF"/>
              </a:solidFill>
            </a:endParaRPr>
          </a:p>
          <a:p>
            <a:pPr marL="0" lvl="0" indent="0" algn="l" rtl="0">
              <a:lnSpc>
                <a:spcPct val="100000"/>
              </a:lnSpc>
              <a:spcBef>
                <a:spcPts val="0"/>
              </a:spcBef>
              <a:spcAft>
                <a:spcPts val="0"/>
              </a:spcAft>
              <a:buNone/>
            </a:pPr>
            <a:r>
              <a:rPr lang="en">
                <a:solidFill>
                  <a:srgbClr val="FFFFFF"/>
                </a:solidFill>
              </a:rPr>
              <a:t>    &lt;/form&gt;</a:t>
            </a:r>
            <a:endParaRPr>
              <a:solidFill>
                <a:srgbClr val="FFFFFF"/>
              </a:solidFill>
            </a:endParaRPr>
          </a:p>
          <a:p>
            <a:pPr marL="0" lvl="0" indent="0" algn="l" rtl="0">
              <a:lnSpc>
                <a:spcPct val="100000"/>
              </a:lnSpc>
              <a:spcBef>
                <a:spcPts val="0"/>
              </a:spcBef>
              <a:spcAft>
                <a:spcPts val="0"/>
              </a:spcAft>
              <a:buNone/>
            </a:pPr>
            <a:r>
              <a:rPr lang="en">
                <a:solidFill>
                  <a:srgbClr val="FFFFFF"/>
                </a:solidFill>
              </a:rPr>
              <a:t>  )</a:t>
            </a:r>
            <a:endParaRPr>
              <a:solidFill>
                <a:srgbClr val="FFFFFF"/>
              </a:solidFill>
            </a:endParaRPr>
          </a:p>
          <a:p>
            <a:pPr marL="0" lvl="0" indent="0" algn="l" rtl="0">
              <a:lnSpc>
                <a:spcPct val="100000"/>
              </a:lnSpc>
              <a:spcBef>
                <a:spcPts val="0"/>
              </a:spcBef>
              <a:spcAft>
                <a:spcPts val="0"/>
              </a:spcAft>
              <a:buNone/>
            </a:pPr>
            <a:r>
              <a:rPr lang="en">
                <a:solidFill>
                  <a:srgbClr val="FFFFFF"/>
                </a:solidFill>
              </a:rPr>
              <a:t>}</a:t>
            </a:r>
            <a:endParaRPr>
              <a:solidFill>
                <a:srgbClr val="FFFFFF"/>
              </a:solidFill>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endParaRPr/>
          </a:p>
          <a:p>
            <a:pPr marL="0" lvl="0" indent="0" algn="l" rtl="0">
              <a:spcBef>
                <a:spcPts val="0"/>
              </a:spcBef>
              <a:spcAft>
                <a:spcPts val="160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Wrapping</a:t>
            </a:r>
            <a:endParaRPr/>
          </a:p>
        </p:txBody>
      </p:sp>
      <p:sp>
        <p:nvSpPr>
          <p:cNvPr id="200" name="Google Shape;200;p34"/>
          <p:cNvSpPr txBox="1">
            <a:spLocks noGrp="1"/>
          </p:cNvSpPr>
          <p:nvPr>
            <p:ph type="body" idx="1"/>
          </p:nvPr>
        </p:nvSpPr>
        <p:spPr>
          <a:xfrm>
            <a:off x="311700" y="1152475"/>
            <a:ext cx="8520600" cy="739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 cannot use decorators with functional components. The best thing to do is pass the decorator as a function in the argument.</a:t>
            </a:r>
            <a:endParaRPr/>
          </a:p>
        </p:txBody>
      </p:sp>
      <p:sp>
        <p:nvSpPr>
          <p:cNvPr id="201" name="Google Shape;201;p34"/>
          <p:cNvSpPr txBox="1"/>
          <p:nvPr/>
        </p:nvSpPr>
        <p:spPr>
          <a:xfrm>
            <a:off x="408225" y="1958800"/>
            <a:ext cx="8520600" cy="2622900"/>
          </a:xfrm>
          <a:prstGeom prst="rect">
            <a:avLst/>
          </a:prstGeom>
          <a:solidFill>
            <a:srgbClr val="434343"/>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FFFFF"/>
                </a:solidFill>
                <a:latin typeface="Lato"/>
                <a:ea typeface="Lato"/>
                <a:cs typeface="Lato"/>
                <a:sym typeface="Lato"/>
              </a:rPr>
              <a:t>import React from 'react'</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import { observer } from 'mobx-react'</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import { func, bool } from 'prop-types'</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import './styles/Form.css'</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ExpandableForm.propTypes = {</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  onSubmit: func.isRequired,</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  expanded: bool,</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  onExpand: func.isRequired</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a:t>
            </a:r>
            <a:endParaRPr sz="1800">
              <a:solidFill>
                <a:srgbClr val="FFFFFF"/>
              </a:solidFill>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5"/>
          <p:cNvSpPr txBox="1">
            <a:spLocks noGrp="1"/>
          </p:cNvSpPr>
          <p:nvPr>
            <p:ph type="body" idx="4294967295"/>
          </p:nvPr>
        </p:nvSpPr>
        <p:spPr>
          <a:xfrm>
            <a:off x="311700" y="490900"/>
            <a:ext cx="8520600" cy="3304800"/>
          </a:xfrm>
          <a:prstGeom prst="rect">
            <a:avLst/>
          </a:prstGeom>
          <a:solidFill>
            <a:srgbClr val="434343"/>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function ExpandableForm({ onExpand, expanded = false, children, onSubmit }) {</a:t>
            </a:r>
            <a:endParaRPr>
              <a:solidFill>
                <a:srgbClr val="FFFFFF"/>
              </a:solidFill>
            </a:endParaRPr>
          </a:p>
          <a:p>
            <a:pPr marL="0" lvl="0" indent="0" algn="l" rtl="0">
              <a:spcBef>
                <a:spcPts val="0"/>
              </a:spcBef>
              <a:spcAft>
                <a:spcPts val="0"/>
              </a:spcAft>
              <a:buNone/>
            </a:pPr>
            <a:r>
              <a:rPr lang="en">
                <a:solidFill>
                  <a:srgbClr val="FFFFFF"/>
                </a:solidFill>
              </a:rPr>
              <a:t>  const formStyle = expanded ? {height: 'auto'} : {height: 0}</a:t>
            </a:r>
            <a:endParaRPr>
              <a:solidFill>
                <a:srgbClr val="FFFFFF"/>
              </a:solidFill>
            </a:endParaRPr>
          </a:p>
          <a:p>
            <a:pPr marL="0" lvl="0" indent="0" algn="l" rtl="0">
              <a:spcBef>
                <a:spcPts val="0"/>
              </a:spcBef>
              <a:spcAft>
                <a:spcPts val="0"/>
              </a:spcAft>
              <a:buNone/>
            </a:pPr>
            <a:r>
              <a:rPr lang="en">
                <a:solidFill>
                  <a:srgbClr val="FFFFFF"/>
                </a:solidFill>
              </a:rPr>
              <a:t>  return (</a:t>
            </a:r>
            <a:endParaRPr>
              <a:solidFill>
                <a:srgbClr val="FFFFFF"/>
              </a:solidFill>
            </a:endParaRPr>
          </a:p>
          <a:p>
            <a:pPr marL="0" lvl="0" indent="0" algn="l" rtl="0">
              <a:spcBef>
                <a:spcPts val="0"/>
              </a:spcBef>
              <a:spcAft>
                <a:spcPts val="0"/>
              </a:spcAft>
              <a:buNone/>
            </a:pPr>
            <a:r>
              <a:rPr lang="en">
                <a:solidFill>
                  <a:srgbClr val="FFFFFF"/>
                </a:solidFill>
              </a:rPr>
              <a:t>    &lt;form style={formStyle} onSubmit={onSubmit}&gt;</a:t>
            </a:r>
            <a:endParaRPr>
              <a:solidFill>
                <a:srgbClr val="FFFFFF"/>
              </a:solidFill>
            </a:endParaRPr>
          </a:p>
          <a:p>
            <a:pPr marL="0" lvl="0" indent="0" algn="l" rtl="0">
              <a:spcBef>
                <a:spcPts val="0"/>
              </a:spcBef>
              <a:spcAft>
                <a:spcPts val="0"/>
              </a:spcAft>
              <a:buNone/>
            </a:pPr>
            <a:r>
              <a:rPr lang="en">
                <a:solidFill>
                  <a:srgbClr val="FFFFFF"/>
                </a:solidFill>
              </a:rPr>
              <a:t>      {children}</a:t>
            </a:r>
            <a:endParaRPr>
              <a:solidFill>
                <a:srgbClr val="FFFFFF"/>
              </a:solidFill>
            </a:endParaRPr>
          </a:p>
          <a:p>
            <a:pPr marL="0" lvl="0" indent="0" algn="l" rtl="0">
              <a:spcBef>
                <a:spcPts val="0"/>
              </a:spcBef>
              <a:spcAft>
                <a:spcPts val="0"/>
              </a:spcAft>
              <a:buNone/>
            </a:pPr>
            <a:r>
              <a:rPr lang="en">
                <a:solidFill>
                  <a:srgbClr val="FFFFFF"/>
                </a:solidFill>
              </a:rPr>
              <a:t>      &lt;button onClick={onExpand}&gt;Expand&lt;/button&gt;</a:t>
            </a:r>
            <a:endParaRPr>
              <a:solidFill>
                <a:srgbClr val="FFFFFF"/>
              </a:solidFill>
            </a:endParaRPr>
          </a:p>
          <a:p>
            <a:pPr marL="0" lvl="0" indent="0" algn="l" rtl="0">
              <a:spcBef>
                <a:spcPts val="0"/>
              </a:spcBef>
              <a:spcAft>
                <a:spcPts val="0"/>
              </a:spcAft>
              <a:buNone/>
            </a:pPr>
            <a:r>
              <a:rPr lang="en">
                <a:solidFill>
                  <a:srgbClr val="FFFFFF"/>
                </a:solidFill>
              </a:rPr>
              <a:t>    &lt;/form&gt;</a:t>
            </a:r>
            <a:endParaRPr>
              <a:solidFill>
                <a:srgbClr val="FFFFFF"/>
              </a:solidFill>
            </a:endParaRPr>
          </a:p>
          <a:p>
            <a:pPr marL="0" lvl="0" indent="0" algn="l" rtl="0">
              <a:spcBef>
                <a:spcPts val="0"/>
              </a:spcBef>
              <a:spcAft>
                <a:spcPts val="0"/>
              </a:spcAft>
              <a:buNone/>
            </a:pPr>
            <a:r>
              <a:rPr lang="en">
                <a:solidFill>
                  <a:srgbClr val="FFFFFF"/>
                </a:solidFill>
              </a:rPr>
              <a:t>  )</a:t>
            </a:r>
            <a:endParaRPr>
              <a:solidFill>
                <a:srgbClr val="FFFFFF"/>
              </a:solidFill>
            </a:endParaRPr>
          </a:p>
          <a:p>
            <a:pPr marL="0" lvl="0" indent="0" algn="l" rtl="0">
              <a:spcBef>
                <a:spcPts val="0"/>
              </a:spcBef>
              <a:spcAft>
                <a:spcPts val="0"/>
              </a:spcAft>
              <a:buNone/>
            </a:pPr>
            <a:r>
              <a:rPr lang="en">
                <a:solidFill>
                  <a:srgbClr val="FFFFFF"/>
                </a:solidFill>
              </a:rPr>
              <a:t>}</a:t>
            </a:r>
            <a:endParaRPr>
              <a:solidFill>
                <a:srgbClr val="FFFFFF"/>
              </a:solidFill>
            </a:endParaRPr>
          </a:p>
          <a:p>
            <a:pPr marL="0" lvl="0" indent="0" algn="l" rtl="0">
              <a:spcBef>
                <a:spcPts val="0"/>
              </a:spcBef>
              <a:spcAft>
                <a:spcPts val="0"/>
              </a:spcAft>
              <a:buNone/>
            </a:pPr>
            <a:r>
              <a:rPr lang="en">
                <a:solidFill>
                  <a:srgbClr val="FFFFFF"/>
                </a:solidFill>
              </a:rPr>
              <a:t>export default observer(ExpandableForm)</a:t>
            </a:r>
            <a:endParaRPr>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 - Conditionals in JSX</a:t>
            </a:r>
            <a:endParaRPr/>
          </a:p>
        </p:txBody>
      </p:sp>
      <p:sp>
        <p:nvSpPr>
          <p:cNvPr id="212" name="Google Shape;212;p36"/>
          <p:cNvSpPr txBox="1">
            <a:spLocks noGrp="1"/>
          </p:cNvSpPr>
          <p:nvPr>
            <p:ph type="body" idx="1"/>
          </p:nvPr>
        </p:nvSpPr>
        <p:spPr>
          <a:xfrm>
            <a:off x="311700" y="1152475"/>
            <a:ext cx="8520600" cy="724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Using React involves a great deal of conditional formatting. Avoid nested tertiaries as used in the code below:</a:t>
            </a:r>
            <a:endParaRPr/>
          </a:p>
        </p:txBody>
      </p:sp>
      <p:pic>
        <p:nvPicPr>
          <p:cNvPr id="213" name="Google Shape;213;p36"/>
          <p:cNvPicPr preferRelativeResize="0"/>
          <p:nvPr/>
        </p:nvPicPr>
        <p:blipFill>
          <a:blip r:embed="rId3">
            <a:alphaModFix/>
          </a:blip>
          <a:stretch>
            <a:fillRect/>
          </a:stretch>
        </p:blipFill>
        <p:spPr>
          <a:xfrm>
            <a:off x="0" y="1980229"/>
            <a:ext cx="9143999" cy="293077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7"/>
          <p:cNvSpPr txBox="1">
            <a:spLocks noGrp="1"/>
          </p:cNvSpPr>
          <p:nvPr>
            <p:ph type="body" idx="4294967295"/>
          </p:nvPr>
        </p:nvSpPr>
        <p:spPr>
          <a:xfrm>
            <a:off x="311700" y="0"/>
            <a:ext cx="8520600" cy="53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 code below will be the best approach for such complex conditions.</a:t>
            </a:r>
            <a:endParaRPr/>
          </a:p>
        </p:txBody>
      </p:sp>
      <p:pic>
        <p:nvPicPr>
          <p:cNvPr id="219" name="Google Shape;219;p37"/>
          <p:cNvPicPr preferRelativeResize="0"/>
          <p:nvPr/>
        </p:nvPicPr>
        <p:blipFill>
          <a:blip r:embed="rId3">
            <a:alphaModFix/>
          </a:blip>
          <a:stretch>
            <a:fillRect/>
          </a:stretch>
        </p:blipFill>
        <p:spPr>
          <a:xfrm>
            <a:off x="0" y="685500"/>
            <a:ext cx="9143999" cy="391258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8"/>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VI - Write stateless components</a:t>
            </a:r>
            <a:endParaRPr/>
          </a:p>
        </p:txBody>
      </p:sp>
      <p:sp>
        <p:nvSpPr>
          <p:cNvPr id="225" name="Google Shape;225;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u="sng"/>
              <a:t>State makes components difficult to test</a:t>
            </a:r>
            <a:endParaRPr b="1" u="sng"/>
          </a:p>
          <a:p>
            <a:pPr marL="457200" lvl="0" indent="-342900" algn="l" rtl="0">
              <a:spcBef>
                <a:spcPts val="1600"/>
              </a:spcBef>
              <a:spcAft>
                <a:spcPts val="0"/>
              </a:spcAft>
              <a:buSzPts val="1800"/>
              <a:buChar char="●"/>
            </a:pPr>
            <a:r>
              <a:rPr lang="en"/>
              <a:t>The best to test is pure data-in-data-out functions. Adding state to the components makes them more difficult to test. </a:t>
            </a:r>
            <a:endParaRPr/>
          </a:p>
          <a:p>
            <a:pPr marL="457200" lvl="0" indent="-342900" algn="l" rtl="0">
              <a:spcBef>
                <a:spcPts val="0"/>
              </a:spcBef>
              <a:spcAft>
                <a:spcPts val="0"/>
              </a:spcAft>
              <a:buSzPts val="1800"/>
              <a:buChar char="●"/>
            </a:pPr>
            <a:r>
              <a:rPr lang="en"/>
              <a:t>To test stateful components, we will first need to get the components into the right state so as to test their behaviour. </a:t>
            </a:r>
            <a:endParaRPr/>
          </a:p>
          <a:p>
            <a:pPr marL="457200" lvl="0" indent="-342900" algn="l" rtl="0">
              <a:spcBef>
                <a:spcPts val="0"/>
              </a:spcBef>
              <a:spcAft>
                <a:spcPts val="0"/>
              </a:spcAft>
              <a:buSzPts val="1800"/>
              <a:buChar char="●"/>
            </a:pPr>
            <a:r>
              <a:rPr lang="en"/>
              <a:t>Also, we will have to go the extra mile of generating all the possible combinations of state and props and decide which one to test, and how to test it.</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9"/>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State makes components difficult to comprehend</a:t>
            </a:r>
            <a:endParaRPr sz="2400"/>
          </a:p>
        </p:txBody>
      </p:sp>
      <p:sp>
        <p:nvSpPr>
          <p:cNvPr id="231" name="Google Shape;231;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When a component is full of states, you have to really overwork mentally to be able to follow the code. </a:t>
            </a:r>
            <a:endParaRPr/>
          </a:p>
          <a:p>
            <a:pPr marL="457200" lvl="0" indent="-342900" algn="l" rtl="0">
              <a:spcBef>
                <a:spcPts val="0"/>
              </a:spcBef>
              <a:spcAft>
                <a:spcPts val="0"/>
              </a:spcAft>
              <a:buSzPts val="1800"/>
              <a:buChar char="●"/>
            </a:pPr>
            <a:r>
              <a:rPr lang="en"/>
              <a:t>You will be asking questions like, </a:t>
            </a:r>
            <a:endParaRPr/>
          </a:p>
          <a:p>
            <a:pPr marL="457200" lvl="0" indent="-342900" algn="l" rtl="0">
              <a:spcBef>
                <a:spcPts val="0"/>
              </a:spcBef>
              <a:spcAft>
                <a:spcPts val="0"/>
              </a:spcAft>
              <a:buSzPts val="1800"/>
              <a:buChar char="●"/>
            </a:pPr>
            <a:r>
              <a:rPr lang="en"/>
              <a:t>“Have we initialised the state yet? </a:t>
            </a:r>
            <a:endParaRPr/>
          </a:p>
          <a:p>
            <a:pPr marL="457200" lvl="0" indent="-342900" algn="l" rtl="0">
              <a:spcBef>
                <a:spcPts val="0"/>
              </a:spcBef>
              <a:spcAft>
                <a:spcPts val="0"/>
              </a:spcAft>
              <a:buSzPts val="1800"/>
              <a:buChar char="●"/>
            </a:pPr>
            <a:r>
              <a:rPr lang="en"/>
              <a:t>What is the result of changing this state at this juncture? </a:t>
            </a:r>
            <a:endParaRPr/>
          </a:p>
          <a:p>
            <a:pPr marL="457200" lvl="0" indent="-342900" algn="l" rtl="0">
              <a:spcBef>
                <a:spcPts val="0"/>
              </a:spcBef>
              <a:spcAft>
                <a:spcPts val="0"/>
              </a:spcAft>
              <a:buSzPts val="1800"/>
              <a:buChar char="●"/>
            </a:pPr>
            <a:r>
              <a:rPr lang="en"/>
              <a:t>Where else is the state changed? Is there a race condition on such and such a state?” </a:t>
            </a:r>
            <a:endParaRPr/>
          </a:p>
          <a:p>
            <a:pPr marL="457200" lvl="0" indent="-342900" algn="l" rtl="0">
              <a:spcBef>
                <a:spcPts val="0"/>
              </a:spcBef>
              <a:spcAft>
                <a:spcPts val="0"/>
              </a:spcAft>
              <a:buSzPts val="1800"/>
              <a:buChar char="●"/>
            </a:pPr>
            <a:r>
              <a:rPr lang="en"/>
              <a:t>This literally wears you out.</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232" name="Google Shape;232;p39"/>
          <p:cNvPicPr preferRelativeResize="0"/>
          <p:nvPr/>
        </p:nvPicPr>
        <p:blipFill>
          <a:blip r:embed="rId3">
            <a:alphaModFix/>
          </a:blip>
          <a:stretch>
            <a:fillRect/>
          </a:stretch>
        </p:blipFill>
        <p:spPr>
          <a:xfrm>
            <a:off x="5525075" y="3107850"/>
            <a:ext cx="3618925" cy="20356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0"/>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State makes it too easy to put business logic in the component</a:t>
            </a:r>
            <a:endParaRPr sz="2200"/>
          </a:p>
          <a:p>
            <a:pPr marL="0" lvl="0" indent="0" algn="l" rtl="0">
              <a:spcBef>
                <a:spcPts val="0"/>
              </a:spcBef>
              <a:spcAft>
                <a:spcPts val="0"/>
              </a:spcAft>
              <a:buNone/>
            </a:pPr>
            <a:endParaRPr sz="2200"/>
          </a:p>
          <a:p>
            <a:pPr marL="0" lvl="0" indent="0" algn="l" rtl="0">
              <a:spcBef>
                <a:spcPts val="0"/>
              </a:spcBef>
              <a:spcAft>
                <a:spcPts val="0"/>
              </a:spcAft>
              <a:buNone/>
            </a:pPr>
            <a:endParaRPr/>
          </a:p>
        </p:txBody>
      </p:sp>
      <p:sp>
        <p:nvSpPr>
          <p:cNvPr id="238" name="Google Shape;238;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We should generally not have to search through components to determine behaviour. </a:t>
            </a:r>
            <a:endParaRPr/>
          </a:p>
          <a:p>
            <a:pPr marL="457200" lvl="0" indent="-342900" algn="l" rtl="0">
              <a:spcBef>
                <a:spcPts val="0"/>
              </a:spcBef>
              <a:spcAft>
                <a:spcPts val="0"/>
              </a:spcAft>
              <a:buSzPts val="1800"/>
              <a:buChar char="●"/>
            </a:pPr>
            <a:r>
              <a:rPr lang="en"/>
              <a:t>React is basically a view library. Render logic should be the priority. Business logic is not something to be concerned of.</a:t>
            </a:r>
            <a:endParaRPr/>
          </a:p>
          <a:p>
            <a:pPr marL="457200" lvl="0" indent="-342900" algn="l" rtl="0">
              <a:spcBef>
                <a:spcPts val="0"/>
              </a:spcBef>
              <a:spcAft>
                <a:spcPts val="0"/>
              </a:spcAft>
              <a:buSzPts val="1800"/>
              <a:buChar char="●"/>
            </a:pPr>
            <a:r>
              <a:rPr lang="en"/>
              <a:t>When you include a lot of state in the component (which you can easily acces by the function this.state, you may be tempted to add calculations or validation into the component, and this is wrong. </a:t>
            </a:r>
            <a:endParaRPr/>
          </a:p>
          <a:p>
            <a:pPr marL="457200" lvl="0" indent="-342900" algn="l" rtl="0">
              <a:spcBef>
                <a:spcPts val="0"/>
              </a:spcBef>
              <a:spcAft>
                <a:spcPts val="0"/>
              </a:spcAft>
              <a:buSzPts val="1800"/>
              <a:buChar char="●"/>
            </a:pPr>
            <a:r>
              <a:rPr lang="en"/>
              <a:t>This ends up making testing really hard. There is normally no way to test render logic without the business logic getting in the way. </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1"/>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State makes sharing of information to other parts of the app an uphill task</a:t>
            </a:r>
            <a:endParaRPr sz="1800"/>
          </a:p>
        </p:txBody>
      </p:sp>
      <p:sp>
        <p:nvSpPr>
          <p:cNvPr id="244" name="Google Shape;244;p41"/>
          <p:cNvSpPr txBox="1">
            <a:spLocks noGrp="1"/>
          </p:cNvSpPr>
          <p:nvPr>
            <p:ph type="body" idx="1"/>
          </p:nvPr>
        </p:nvSpPr>
        <p:spPr>
          <a:xfrm>
            <a:off x="311700" y="1152475"/>
            <a:ext cx="8520600" cy="3906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When a component includes a state, it becomes easy to pass it further down the component hierarchy. Any other direction apart from this is not so straightforward. </a:t>
            </a:r>
            <a:endParaRPr/>
          </a:p>
          <a:p>
            <a:pPr marL="457200" lvl="0" indent="-342900" algn="l" rtl="0">
              <a:spcBef>
                <a:spcPts val="0"/>
              </a:spcBef>
              <a:spcAft>
                <a:spcPts val="0"/>
              </a:spcAft>
              <a:buSzPts val="1800"/>
              <a:buChar char="●"/>
            </a:pPr>
            <a:r>
              <a:rPr lang="en"/>
              <a:t>Sometimes it is pretty okay for a particular component to totally own a particular piece of state. In this situation you can use this.setState. This is a legitimate part of the React component API, and should be used when need be. </a:t>
            </a:r>
            <a:endParaRPr/>
          </a:p>
          <a:p>
            <a:pPr marL="457200" lvl="0" indent="-342900" algn="l" rtl="0">
              <a:spcBef>
                <a:spcPts val="0"/>
              </a:spcBef>
              <a:spcAft>
                <a:spcPts val="0"/>
              </a:spcAft>
              <a:buSzPts val="1800"/>
              <a:buChar char="●"/>
            </a:pPr>
            <a:r>
              <a:rPr lang="en"/>
              <a:t>Take the example of a user typing into a field. Is it sensible to expose every keypress to the whole app? No. The field can track its own intermediate state until a blur event happens. It is only the final value which will be sent out to become state stored somewhere else. </a:t>
            </a:r>
            <a:endParaRPr/>
          </a:p>
          <a:p>
            <a:pPr marL="457200" lvl="0" indent="-342900" algn="l" rtl="0">
              <a:spcBef>
                <a:spcPts val="0"/>
              </a:spcBef>
              <a:spcAft>
                <a:spcPts val="0"/>
              </a:spcAft>
              <a:buSzPts val="1800"/>
              <a:buChar char="●"/>
            </a:pPr>
            <a:r>
              <a:rPr lang="en"/>
              <a:t>Be very conscious every time you add state to a component.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a:t>
            </a:r>
            <a:endParaRPr/>
          </a:p>
        </p:txBody>
      </p:sp>
      <p:sp>
        <p:nvSpPr>
          <p:cNvPr id="75" name="Google Shape;75;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rgbClr val="000000"/>
              </a:buClr>
              <a:buSzPts val="2400"/>
              <a:buAutoNum type="arabicPeriod" startAt="9"/>
            </a:pPr>
            <a:r>
              <a:rPr lang="en" sz="2400">
                <a:solidFill>
                  <a:srgbClr val="000000"/>
                </a:solidFill>
              </a:rPr>
              <a:t>Prop transformations</a:t>
            </a:r>
            <a:endParaRPr sz="2400">
              <a:solidFill>
                <a:srgbClr val="000000"/>
              </a:solidFill>
            </a:endParaRPr>
          </a:p>
          <a:p>
            <a:pPr marL="457200" lvl="0" indent="-381000" algn="l" rtl="0">
              <a:spcBef>
                <a:spcPts val="0"/>
              </a:spcBef>
              <a:spcAft>
                <a:spcPts val="0"/>
              </a:spcAft>
              <a:buClr>
                <a:srgbClr val="000000"/>
              </a:buClr>
              <a:buSzPts val="2400"/>
              <a:buAutoNum type="arabicPeriod" startAt="9"/>
            </a:pPr>
            <a:r>
              <a:rPr lang="en" sz="2400">
                <a:solidFill>
                  <a:srgbClr val="000000"/>
                </a:solidFill>
              </a:rPr>
              <a:t>User interaction</a:t>
            </a:r>
            <a:endParaRPr sz="2400">
              <a:solidFill>
                <a:srgbClr val="000000"/>
              </a:solidFill>
            </a:endParaRPr>
          </a:p>
          <a:p>
            <a:pPr marL="457200" lvl="0" indent="-381000" algn="l" rtl="0">
              <a:spcBef>
                <a:spcPts val="0"/>
              </a:spcBef>
              <a:spcAft>
                <a:spcPts val="0"/>
              </a:spcAft>
              <a:buClr>
                <a:srgbClr val="000000"/>
              </a:buClr>
              <a:buSzPts val="2400"/>
              <a:buAutoNum type="arabicPeriod" startAt="9"/>
            </a:pPr>
            <a:r>
              <a:rPr lang="en" sz="2400">
                <a:solidFill>
                  <a:srgbClr val="000000"/>
                </a:solidFill>
              </a:rPr>
              <a:t>Integration testing</a:t>
            </a:r>
            <a:endParaRPr sz="2400">
              <a:solidFill>
                <a:srgbClr val="000000"/>
              </a:solidFill>
            </a:endParaRPr>
          </a:p>
          <a:p>
            <a:pPr marL="457200" lvl="0" indent="-381000" algn="l" rtl="0">
              <a:spcBef>
                <a:spcPts val="0"/>
              </a:spcBef>
              <a:spcAft>
                <a:spcPts val="0"/>
              </a:spcAft>
              <a:buClr>
                <a:srgbClr val="000000"/>
              </a:buClr>
              <a:buSzPts val="2400"/>
              <a:buAutoNum type="arabicPeriod" startAt="9"/>
            </a:pPr>
            <a:r>
              <a:rPr lang="en" sz="2400">
                <a:solidFill>
                  <a:srgbClr val="000000"/>
                </a:solidFill>
              </a:rPr>
              <a:t>Avoid TDD when writing React components</a:t>
            </a:r>
            <a:endParaRPr sz="2400">
              <a:solidFill>
                <a:srgbClr val="000000"/>
              </a:solidFill>
            </a:endParaRPr>
          </a:p>
          <a:p>
            <a:pPr marL="457200" lvl="0" indent="-381000" algn="l" rtl="0">
              <a:spcBef>
                <a:spcPts val="0"/>
              </a:spcBef>
              <a:spcAft>
                <a:spcPts val="0"/>
              </a:spcAft>
              <a:buClr>
                <a:srgbClr val="000000"/>
              </a:buClr>
              <a:buSzPts val="2400"/>
              <a:buAutoNum type="arabicPeriod" startAt="9"/>
            </a:pPr>
            <a:r>
              <a:rPr lang="en" sz="2400">
                <a:solidFill>
                  <a:srgbClr val="000000"/>
                </a:solidFill>
              </a:rPr>
              <a:t>Embrace JSX and the components-based future of the web</a:t>
            </a:r>
            <a:endParaRPr sz="2400">
              <a:solidFill>
                <a:srgbClr val="000000"/>
              </a:solidFill>
            </a:endParaRPr>
          </a:p>
          <a:p>
            <a:pPr marL="457200" lvl="0" indent="-381000" algn="l" rtl="0">
              <a:spcBef>
                <a:spcPts val="0"/>
              </a:spcBef>
              <a:spcAft>
                <a:spcPts val="0"/>
              </a:spcAft>
              <a:buClr>
                <a:srgbClr val="000000"/>
              </a:buClr>
              <a:buSzPts val="2400"/>
              <a:buAutoNum type="arabicPeriod" startAt="9"/>
            </a:pPr>
            <a:r>
              <a:rPr lang="en" sz="2400">
                <a:solidFill>
                  <a:srgbClr val="000000"/>
                </a:solidFill>
              </a:rPr>
              <a:t>Directory layout</a:t>
            </a:r>
            <a:endParaRPr sz="2400">
              <a:solidFill>
                <a:srgbClr val="000000"/>
              </a:solidFill>
            </a:endParaRPr>
          </a:p>
          <a:p>
            <a:pPr marL="457200" lvl="0" indent="-381000" algn="l" rtl="0">
              <a:spcBef>
                <a:spcPts val="0"/>
              </a:spcBef>
              <a:spcAft>
                <a:spcPts val="0"/>
              </a:spcAft>
              <a:buClr>
                <a:srgbClr val="000000"/>
              </a:buClr>
              <a:buSzPts val="2400"/>
              <a:buAutoNum type="arabicPeriod" startAt="9"/>
            </a:pPr>
            <a:r>
              <a:rPr lang="en" sz="2400">
                <a:solidFill>
                  <a:srgbClr val="000000"/>
                </a:solidFill>
              </a:rPr>
              <a:t>Higher order components</a:t>
            </a:r>
            <a:endParaRPr/>
          </a:p>
        </p:txBody>
      </p:sp>
      <p:pic>
        <p:nvPicPr>
          <p:cNvPr id="76" name="Google Shape;76;p15"/>
          <p:cNvPicPr preferRelativeResize="0"/>
          <p:nvPr/>
        </p:nvPicPr>
        <p:blipFill rotWithShape="1">
          <a:blip r:embed="rId3">
            <a:alphaModFix/>
          </a:blip>
          <a:srcRect t="31087" b="31087"/>
          <a:stretch/>
        </p:blipFill>
        <p:spPr>
          <a:xfrm>
            <a:off x="4021425" y="252800"/>
            <a:ext cx="5497752" cy="127694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2"/>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VII - Use Redux.js</a:t>
            </a:r>
            <a:endParaRPr/>
          </a:p>
        </p:txBody>
      </p:sp>
      <p:sp>
        <p:nvSpPr>
          <p:cNvPr id="250" name="Google Shape;250;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earlier stated, React is basically a view Library. You therefore are wondering where to put all the state and logic. </a:t>
            </a:r>
            <a:endParaRPr/>
          </a:p>
          <a:p>
            <a:pPr marL="0" lvl="0" indent="0" algn="l" rtl="0">
              <a:spcBef>
                <a:spcPts val="1600"/>
              </a:spcBef>
              <a:spcAft>
                <a:spcPts val="0"/>
              </a:spcAft>
              <a:buNone/>
            </a:pPr>
            <a:r>
              <a:rPr lang="en"/>
              <a:t>Flux is an architecture for designing web applications, most of which use React for rendering. The best framework that implements the ideas of Flux is Redux.</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251" name="Google Shape;251;p42"/>
          <p:cNvPicPr preferRelativeResize="0"/>
          <p:nvPr/>
        </p:nvPicPr>
        <p:blipFill rotWithShape="1">
          <a:blip r:embed="rId3">
            <a:alphaModFix/>
          </a:blip>
          <a:srcRect t="18509" b="9553"/>
          <a:stretch/>
        </p:blipFill>
        <p:spPr>
          <a:xfrm>
            <a:off x="1764925" y="2762075"/>
            <a:ext cx="5616951" cy="22735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3"/>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Redux works as follows:</a:t>
            </a:r>
            <a:endParaRPr/>
          </a:p>
        </p:txBody>
      </p:sp>
      <p:sp>
        <p:nvSpPr>
          <p:cNvPr id="257" name="Google Shape;257;p4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AutoNum type="arabicPeriod"/>
            </a:pPr>
            <a:r>
              <a:rPr lang="en" sz="2200"/>
              <a:t>Components are assigned callback functions as props. The props are called when a UI event happens.</a:t>
            </a:r>
            <a:endParaRPr sz="2200"/>
          </a:p>
          <a:p>
            <a:pPr marL="457200" lvl="0" indent="-368300" algn="l" rtl="0">
              <a:spcBef>
                <a:spcPts val="0"/>
              </a:spcBef>
              <a:spcAft>
                <a:spcPts val="0"/>
              </a:spcAft>
              <a:buSzPts val="2200"/>
              <a:buAutoNum type="arabicPeriod"/>
            </a:pPr>
            <a:r>
              <a:rPr lang="en" sz="2200"/>
              <a:t>Actions are thus created and dispatched depending on the event. </a:t>
            </a:r>
            <a:endParaRPr sz="2200"/>
          </a:p>
          <a:p>
            <a:pPr marL="457200" lvl="0" indent="-368300" algn="l" rtl="0">
              <a:spcBef>
                <a:spcPts val="0"/>
              </a:spcBef>
              <a:spcAft>
                <a:spcPts val="0"/>
              </a:spcAft>
              <a:buSzPts val="2200"/>
              <a:buAutoNum type="arabicPeriod"/>
            </a:pPr>
            <a:r>
              <a:rPr lang="en" sz="2200"/>
              <a:t>Reducers process the actions and compute the new state.</a:t>
            </a:r>
            <a:endParaRPr sz="2200"/>
          </a:p>
          <a:p>
            <a:pPr marL="457200" lvl="0" indent="-368300" algn="l" rtl="0">
              <a:spcBef>
                <a:spcPts val="0"/>
              </a:spcBef>
              <a:spcAft>
                <a:spcPts val="0"/>
              </a:spcAft>
              <a:buSzPts val="2200"/>
              <a:buAutoNum type="arabicPeriod"/>
            </a:pPr>
            <a:r>
              <a:rPr lang="en" sz="2200"/>
              <a:t>The state of the entire application goes into one single store.</a:t>
            </a:r>
            <a:endParaRPr sz="2200"/>
          </a:p>
          <a:p>
            <a:pPr marL="457200" lvl="0" indent="-368300" algn="l" rtl="0">
              <a:spcBef>
                <a:spcPts val="0"/>
              </a:spcBef>
              <a:spcAft>
                <a:spcPts val="0"/>
              </a:spcAft>
              <a:buSzPts val="2200"/>
              <a:buAutoNum type="arabicPeriod"/>
            </a:pPr>
            <a:r>
              <a:rPr lang="en" sz="2200"/>
              <a:t>Components receive the new state as props and re-render themselves where needed.</a:t>
            </a:r>
            <a:endParaRPr sz="2200"/>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4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of Redux</a:t>
            </a:r>
            <a:endParaRPr/>
          </a:p>
        </p:txBody>
      </p:sp>
      <p:sp>
        <p:nvSpPr>
          <p:cNvPr id="263" name="Google Shape;263;p44"/>
          <p:cNvSpPr txBox="1">
            <a:spLocks noGrp="1"/>
          </p:cNvSpPr>
          <p:nvPr>
            <p:ph type="body" idx="1"/>
          </p:nvPr>
        </p:nvSpPr>
        <p:spPr>
          <a:xfrm>
            <a:off x="311700" y="1017450"/>
            <a:ext cx="8520600" cy="3977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r>
              <a:rPr lang="en" sz="2200"/>
              <a:t>Reducers are pure functions. Their basic structure is oldState + action = newState. Each Reducer works on a specific piece of state. </a:t>
            </a:r>
            <a:endParaRPr sz="2200"/>
          </a:p>
          <a:p>
            <a:pPr marL="457200" lvl="0" indent="-368300" algn="l" rtl="0">
              <a:spcBef>
                <a:spcPts val="0"/>
              </a:spcBef>
              <a:spcAft>
                <a:spcPts val="0"/>
              </a:spcAft>
              <a:buSzPts val="2200"/>
              <a:buChar char="●"/>
            </a:pPr>
            <a:r>
              <a:rPr lang="en" sz="2200"/>
              <a:t>This makes all business logic and state transitions easy to test.</a:t>
            </a:r>
            <a:endParaRPr sz="2200"/>
          </a:p>
          <a:p>
            <a:pPr marL="457200" lvl="0" indent="-368300" algn="l" rtl="0">
              <a:spcBef>
                <a:spcPts val="0"/>
              </a:spcBef>
              <a:spcAft>
                <a:spcPts val="0"/>
              </a:spcAft>
              <a:buSzPts val="2200"/>
              <a:buChar char="●"/>
            </a:pPr>
            <a:r>
              <a:rPr lang="en" sz="2200"/>
              <a:t>The API is tinier and simpler, and well documented. It is one of the easiest concepts to learn.</a:t>
            </a:r>
            <a:endParaRPr sz="2200"/>
          </a:p>
          <a:p>
            <a:pPr marL="457200" lvl="0" indent="-368300" algn="l" rtl="0">
              <a:spcBef>
                <a:spcPts val="0"/>
              </a:spcBef>
              <a:spcAft>
                <a:spcPts val="0"/>
              </a:spcAft>
              <a:buSzPts val="2200"/>
              <a:buChar char="●"/>
            </a:pPr>
            <a:r>
              <a:rPr lang="en" sz="2200"/>
              <a:t>A good use of Redux ensures only a very small number of components depend on Redux. The other components simply receive state and callbacks as props. The components therefore remain simple, with reduced framework lock-in.</a:t>
            </a:r>
            <a:endParaRPr sz="2200"/>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VIII - Use shallow rendering</a:t>
            </a:r>
            <a:endParaRPr/>
          </a:p>
        </p:txBody>
      </p:sp>
      <p:sp>
        <p:nvSpPr>
          <p:cNvPr id="269" name="Google Shape;269;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Testing React components remains a difficult topic. It is still under research and therefore no single method has been proven the best one. One of the best is use shallow rendering and prop assertions.</a:t>
            </a:r>
            <a:endParaRPr/>
          </a:p>
          <a:p>
            <a:pPr marL="457200" lvl="0" indent="-342900" algn="l" rtl="0">
              <a:spcBef>
                <a:spcPts val="0"/>
              </a:spcBef>
              <a:spcAft>
                <a:spcPts val="0"/>
              </a:spcAft>
              <a:buSzPts val="1800"/>
              <a:buChar char="●"/>
            </a:pPr>
            <a:r>
              <a:rPr lang="en"/>
              <a:t>Shallow rendering enables you to render one component thoroughly without getting into its child components. The resulting object will reveal things like the type and props of the children. This gives us good isolation and allows testing of one component at a time.</a:t>
            </a:r>
            <a:endParaRPr/>
          </a:p>
          <a:p>
            <a:pPr marL="457200" lvl="0" indent="-342900" algn="l" rtl="0">
              <a:spcBef>
                <a:spcPts val="0"/>
              </a:spcBef>
              <a:spcAft>
                <a:spcPts val="0"/>
              </a:spcAft>
              <a:buSzPts val="1800"/>
              <a:buChar char="●"/>
            </a:pPr>
            <a:r>
              <a:rPr lang="en"/>
              <a:t>Outlined below are two popular types of </a:t>
            </a:r>
            <a:endParaRPr/>
          </a:p>
          <a:p>
            <a:pPr marL="457200" lvl="0" indent="0" algn="l" rtl="0">
              <a:spcBef>
                <a:spcPts val="1600"/>
              </a:spcBef>
              <a:spcAft>
                <a:spcPts val="0"/>
              </a:spcAft>
              <a:buNone/>
            </a:pPr>
            <a:r>
              <a:rPr lang="en"/>
              <a:t>component unit tests:</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270" name="Google Shape;270;p45"/>
          <p:cNvPicPr preferRelativeResize="0"/>
          <p:nvPr/>
        </p:nvPicPr>
        <p:blipFill>
          <a:blip r:embed="rId3">
            <a:alphaModFix/>
          </a:blip>
          <a:stretch>
            <a:fillRect/>
          </a:stretch>
        </p:blipFill>
        <p:spPr>
          <a:xfrm>
            <a:off x="6414501" y="3206175"/>
            <a:ext cx="2441024" cy="17087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Render logic</a:t>
            </a:r>
            <a:endParaRPr/>
          </a:p>
        </p:txBody>
      </p:sp>
      <p:sp>
        <p:nvSpPr>
          <p:cNvPr id="276" name="Google Shape;276;p46"/>
          <p:cNvSpPr txBox="1">
            <a:spLocks noGrp="1"/>
          </p:cNvSpPr>
          <p:nvPr>
            <p:ph type="body" idx="1"/>
          </p:nvPr>
        </p:nvSpPr>
        <p:spPr>
          <a:xfrm>
            <a:off x="311700" y="1017450"/>
            <a:ext cx="8520600" cy="4030500"/>
          </a:xfrm>
          <a:prstGeom prst="rect">
            <a:avLst/>
          </a:prstGeom>
          <a:solidFill>
            <a:srgbClr val="434343"/>
          </a:solid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a:solidFill>
                  <a:srgbClr val="FFFFFF"/>
                </a:solidFill>
              </a:rPr>
              <a:t>describe('Image', () =&gt; {</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it('renders a loading icon when the image is loading', () =&gt; {</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const image = shallowRender(&lt;Image loading={true}/&gt;);</a:t>
            </a:r>
            <a:endParaRPr sz="1600">
              <a:solidFill>
                <a:srgbClr val="FFFFFF"/>
              </a:solidFill>
            </a:endParaRPr>
          </a:p>
          <a:p>
            <a:pPr marL="0" lvl="0" indent="0" algn="l" rtl="0">
              <a:lnSpc>
                <a:spcPct val="100000"/>
              </a:lnSpc>
              <a:spcBef>
                <a:spcPts val="0"/>
              </a:spcBef>
              <a:spcAft>
                <a:spcPts val="0"/>
              </a:spcAft>
              <a:buNone/>
            </a:pP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expect(image.type).toEqual(LoadingIcon);</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a:t>
            </a:r>
            <a:endParaRPr sz="1600">
              <a:solidFill>
                <a:srgbClr val="FFFFFF"/>
              </a:solidFill>
            </a:endParaRPr>
          </a:p>
          <a:p>
            <a:pPr marL="0" lvl="0" indent="0" algn="l" rtl="0">
              <a:lnSpc>
                <a:spcPct val="100000"/>
              </a:lnSpc>
              <a:spcBef>
                <a:spcPts val="0"/>
              </a:spcBef>
              <a:spcAft>
                <a:spcPts val="0"/>
              </a:spcAft>
              <a:buNone/>
            </a:pP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it('renders the image once it has loaded', () =&gt; {</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const image = shallowRender(&lt;Image loading={false} src="https://example.com/image.jpg"/&gt;);</a:t>
            </a:r>
            <a:endParaRPr sz="1600">
              <a:solidFill>
                <a:srgbClr val="FFFFFF"/>
              </a:solidFill>
            </a:endParaRPr>
          </a:p>
          <a:p>
            <a:pPr marL="0" lvl="0" indent="0" algn="l" rtl="0">
              <a:lnSpc>
                <a:spcPct val="100000"/>
              </a:lnSpc>
              <a:spcBef>
                <a:spcPts val="0"/>
              </a:spcBef>
              <a:spcAft>
                <a:spcPts val="0"/>
              </a:spcAft>
              <a:buNone/>
            </a:pP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expect(image.type).toEqual('img');</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a:t>
            </a:r>
            <a:endParaRPr sz="1600">
              <a:solidFill>
                <a:srgbClr val="FFFFFF"/>
              </a:solidFill>
            </a:endParaRPr>
          </a:p>
          <a:p>
            <a:pPr marL="0" lvl="0" indent="0" algn="l" rtl="0">
              <a:lnSpc>
                <a:spcPct val="100000"/>
              </a:lnSpc>
              <a:spcBef>
                <a:spcPts val="0"/>
              </a:spcBef>
              <a:spcAft>
                <a:spcPts val="0"/>
              </a:spcAft>
              <a:buNone/>
            </a:pPr>
            <a:endParaRPr sz="1600"/>
          </a:p>
          <a:p>
            <a:pPr marL="0" lvl="0" indent="0" algn="l" rtl="0">
              <a:lnSpc>
                <a:spcPct val="100000"/>
              </a:lnSpc>
              <a:spcBef>
                <a:spcPts val="0"/>
              </a:spcBef>
              <a:spcAft>
                <a:spcPts val="0"/>
              </a:spcAft>
              <a:buNone/>
            </a:pPr>
            <a:endParaRPr sz="16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 2</a:t>
            </a:r>
            <a:endParaRPr/>
          </a:p>
        </p:txBody>
      </p:sp>
      <p:sp>
        <p:nvSpPr>
          <p:cNvPr id="282" name="Google Shape;282;p47"/>
          <p:cNvSpPr txBox="1">
            <a:spLocks noGrp="1"/>
          </p:cNvSpPr>
          <p:nvPr>
            <p:ph type="body" idx="1"/>
          </p:nvPr>
        </p:nvSpPr>
        <p:spPr>
          <a:xfrm>
            <a:off x="311700" y="1152475"/>
            <a:ext cx="8520600" cy="3416400"/>
          </a:xfrm>
          <a:prstGeom prst="rect">
            <a:avLst/>
          </a:prstGeom>
          <a:solidFill>
            <a:srgbClr val="434343"/>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describe('ListOfNumbers', () =&gt; {</a:t>
            </a:r>
            <a:endParaRPr>
              <a:solidFill>
                <a:srgbClr val="FFFFFF"/>
              </a:solidFill>
            </a:endParaRPr>
          </a:p>
          <a:p>
            <a:pPr marL="0" lvl="0" indent="0" algn="l" rtl="0">
              <a:spcBef>
                <a:spcPts val="0"/>
              </a:spcBef>
              <a:spcAft>
                <a:spcPts val="0"/>
              </a:spcAft>
              <a:buNone/>
            </a:pPr>
            <a:r>
              <a:rPr lang="en">
                <a:solidFill>
                  <a:srgbClr val="FFFFFF"/>
                </a:solidFill>
              </a:rPr>
              <a:t>  it('renders an item for each provided number', () =&gt; {</a:t>
            </a:r>
            <a:endParaRPr>
              <a:solidFill>
                <a:srgbClr val="FFFFFF"/>
              </a:solidFill>
            </a:endParaRPr>
          </a:p>
          <a:p>
            <a:pPr marL="0" lvl="0" indent="0" algn="l" rtl="0">
              <a:spcBef>
                <a:spcPts val="0"/>
              </a:spcBef>
              <a:spcAft>
                <a:spcPts val="0"/>
              </a:spcAft>
              <a:buNone/>
            </a:pPr>
            <a:r>
              <a:rPr lang="en">
                <a:solidFill>
                  <a:srgbClr val="FFFFFF"/>
                </a:solidFill>
              </a:rPr>
              <a:t>    const listOfNumbers = shallowRender(&lt;ListOfNumbers className="red" numbers={[3, 4, 5, 6]}/&gt;);</a:t>
            </a: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    expect(listOfNumbers.props.children.length).toEqual(4);</a:t>
            </a:r>
            <a:endParaRPr>
              <a:solidFill>
                <a:srgbClr val="FFFFFF"/>
              </a:solidFill>
            </a:endParaRPr>
          </a:p>
          <a:p>
            <a:pPr marL="0" lvl="0" indent="0" algn="l" rtl="0">
              <a:spcBef>
                <a:spcPts val="0"/>
              </a:spcBef>
              <a:spcAft>
                <a:spcPts val="0"/>
              </a:spcAft>
              <a:buNone/>
            </a:pPr>
            <a:r>
              <a:rPr lang="en">
                <a:solidFill>
                  <a:srgbClr val="FFFFFF"/>
                </a:solidFill>
              </a:rPr>
              <a:t>  });</a:t>
            </a:r>
            <a:endParaRPr>
              <a:solidFill>
                <a:srgbClr val="FFFFFF"/>
              </a:solidFill>
            </a:endParaRPr>
          </a:p>
          <a:p>
            <a:pPr marL="0" lvl="0" indent="0" algn="l" rtl="0">
              <a:spcBef>
                <a:spcPts val="0"/>
              </a:spcBef>
              <a:spcAft>
                <a:spcPts val="0"/>
              </a:spcAft>
              <a:buNone/>
            </a:pPr>
            <a:r>
              <a:rPr lang="en">
                <a:solidFill>
                  <a:srgbClr val="FFFFFF"/>
                </a:solidFill>
              </a:rPr>
              <a:t>});</a:t>
            </a: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8"/>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IX - Prop transformations</a:t>
            </a:r>
            <a:endParaRPr/>
          </a:p>
        </p:txBody>
      </p:sp>
      <p:sp>
        <p:nvSpPr>
          <p:cNvPr id="288" name="Google Shape;288;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As earlier mentioned, the children of the components are tested to ensure they were rendered correctly. </a:t>
            </a:r>
            <a:endParaRPr/>
          </a:p>
          <a:p>
            <a:pPr marL="457200" lvl="0" indent="-342900" algn="l" rtl="0">
              <a:spcBef>
                <a:spcPts val="0"/>
              </a:spcBef>
              <a:spcAft>
                <a:spcPts val="0"/>
              </a:spcAft>
              <a:buSzPts val="1800"/>
              <a:buChar char="●"/>
            </a:pPr>
            <a:r>
              <a:rPr lang="en"/>
              <a:t>The children must have been given the correct props. </a:t>
            </a:r>
            <a:endParaRPr/>
          </a:p>
          <a:p>
            <a:pPr marL="457200" lvl="0" indent="-342900" algn="l" rtl="0">
              <a:spcBef>
                <a:spcPts val="0"/>
              </a:spcBef>
              <a:spcAft>
                <a:spcPts val="0"/>
              </a:spcAft>
              <a:buSzPts val="1800"/>
              <a:buChar char="●"/>
            </a:pPr>
            <a:r>
              <a:rPr lang="en"/>
              <a:t>This is helpful in case a component does more transformation on its props, before passing them on. </a:t>
            </a:r>
            <a:endParaRPr/>
          </a:p>
          <a:p>
            <a:pPr marL="457200" lvl="0" indent="-342900" algn="l" rtl="0">
              <a:spcBef>
                <a:spcPts val="0"/>
              </a:spcBef>
              <a:spcAft>
                <a:spcPts val="0"/>
              </a:spcAft>
              <a:buSzPts val="1800"/>
              <a:buChar char="●"/>
            </a:pPr>
            <a:r>
              <a:rPr lang="en"/>
              <a:t>the following component for instance. </a:t>
            </a:r>
            <a:endParaRPr/>
          </a:p>
          <a:p>
            <a:pPr marL="457200" lvl="0" indent="-342900" algn="l" rtl="0">
              <a:spcBef>
                <a:spcPts val="0"/>
              </a:spcBef>
              <a:spcAft>
                <a:spcPts val="0"/>
              </a:spcAft>
              <a:buSzPts val="1800"/>
              <a:buChar char="●"/>
            </a:pPr>
            <a:r>
              <a:rPr lang="en"/>
              <a:t>CSS class names are taken as an array of strings and are passed down as a single, space-separated string.</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9"/>
          <p:cNvSpPr txBox="1">
            <a:spLocks noGrp="1"/>
          </p:cNvSpPr>
          <p:nvPr>
            <p:ph type="body" idx="4294967295"/>
          </p:nvPr>
        </p:nvSpPr>
        <p:spPr>
          <a:xfrm>
            <a:off x="311700" y="0"/>
            <a:ext cx="8520600" cy="5143500"/>
          </a:xfrm>
          <a:prstGeom prst="rect">
            <a:avLst/>
          </a:prstGeom>
          <a:solidFill>
            <a:srgbClr val="434343"/>
          </a:solidFill>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a:solidFill>
                  <a:srgbClr val="FFFFFF"/>
                </a:solidFill>
              </a:rPr>
              <a:t>const TextWithArrayOfClassNames = props =&gt; (</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&lt;div&gt;</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&lt;p className={props.classNames.join(' ')}&gt;</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{props.text}</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&lt;/p&gt;</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&lt;/div&gt;</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a:t>
            </a:r>
            <a:endParaRPr sz="1600">
              <a:solidFill>
                <a:srgbClr val="FFFFFF"/>
              </a:solidFill>
            </a:endParaRPr>
          </a:p>
          <a:p>
            <a:pPr marL="0" lvl="0" indent="0" algn="l" rtl="0">
              <a:lnSpc>
                <a:spcPct val="100000"/>
              </a:lnSpc>
              <a:spcBef>
                <a:spcPts val="0"/>
              </a:spcBef>
              <a:spcAft>
                <a:spcPts val="0"/>
              </a:spcAft>
              <a:buNone/>
            </a:pP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describe('TextWithArrayOfClassNames', () =&gt; {</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it('turns the array into a space-separated string', () =&gt; {</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const text = 'Hello, world!';</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const classNames = ['red', 'bold', 'float-right'];</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const textWithArrayOfClassNames = shallowRender(&lt;TextWithArrayOfClassNames text={text} classNames={classNames}/&gt;);</a:t>
            </a:r>
            <a:endParaRPr sz="1600">
              <a:solidFill>
                <a:srgbClr val="FFFFFF"/>
              </a:solidFill>
            </a:endParaRPr>
          </a:p>
          <a:p>
            <a:pPr marL="0" lvl="0" indent="0" algn="l" rtl="0">
              <a:lnSpc>
                <a:spcPct val="100000"/>
              </a:lnSpc>
              <a:spcBef>
                <a:spcPts val="0"/>
              </a:spcBef>
              <a:spcAft>
                <a:spcPts val="0"/>
              </a:spcAft>
              <a:buNone/>
            </a:pP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const childClassNames = textWithArrayOfClassNames.props.children.props.className;</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expect(childClassNames).toEqual('red bold float-right');</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  });</a:t>
            </a:r>
            <a:endParaRPr sz="1600">
              <a:solidFill>
                <a:srgbClr val="FFFFFF"/>
              </a:solidFill>
            </a:endParaRPr>
          </a:p>
          <a:p>
            <a:pPr marL="0" lvl="0" indent="0" algn="l" rtl="0">
              <a:lnSpc>
                <a:spcPct val="100000"/>
              </a:lnSpc>
              <a:spcBef>
                <a:spcPts val="0"/>
              </a:spcBef>
              <a:spcAft>
                <a:spcPts val="0"/>
              </a:spcAft>
              <a:buNone/>
            </a:pPr>
            <a:r>
              <a:rPr lang="en" sz="1600">
                <a:solidFill>
                  <a:srgbClr val="FFFFFF"/>
                </a:solidFill>
              </a:rPr>
              <a:t>});</a:t>
            </a:r>
            <a:endParaRPr sz="1600">
              <a:solidFill>
                <a:srgbClr val="FFFFFF"/>
              </a:solidFill>
            </a:endParaRPr>
          </a:p>
          <a:p>
            <a:pPr marL="0" lvl="0" indent="0" algn="l" rtl="0">
              <a:lnSpc>
                <a:spcPct val="100000"/>
              </a:lnSpc>
              <a:spcBef>
                <a:spcPts val="0"/>
              </a:spcBef>
              <a:spcAft>
                <a:spcPts val="0"/>
              </a:spcAft>
              <a:buNone/>
            </a:pPr>
            <a:endParaRPr sz="1600">
              <a:solidFill>
                <a:srgbClr val="FFFFFF"/>
              </a:solidFill>
            </a:endParaRPr>
          </a:p>
          <a:p>
            <a:pPr marL="0" lvl="0" indent="0" algn="l" rtl="0">
              <a:lnSpc>
                <a:spcPct val="100000"/>
              </a:lnSpc>
              <a:spcBef>
                <a:spcPts val="0"/>
              </a:spcBef>
              <a:spcAft>
                <a:spcPts val="0"/>
              </a:spcAft>
              <a:buNone/>
            </a:pPr>
            <a:endParaRPr sz="16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50"/>
          <p:cNvSpPr txBox="1">
            <a:spLocks noGrp="1"/>
          </p:cNvSpPr>
          <p:nvPr>
            <p:ph type="body" idx="4294967295"/>
          </p:nvPr>
        </p:nvSpPr>
        <p:spPr>
          <a:xfrm>
            <a:off x="311700" y="213200"/>
            <a:ext cx="8520600" cy="4355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Many have criticised this approach to testing due to the proliferation of props.children.props.children. </a:t>
            </a:r>
            <a:endParaRPr/>
          </a:p>
          <a:p>
            <a:pPr marL="457200" lvl="0" indent="-342900" algn="l" rtl="0">
              <a:spcBef>
                <a:spcPts val="0"/>
              </a:spcBef>
              <a:spcAft>
                <a:spcPts val="0"/>
              </a:spcAft>
              <a:buSzPts val="1800"/>
              <a:buChar char="●"/>
            </a:pPr>
            <a:r>
              <a:rPr lang="en"/>
              <a:t>When you find yourself writing props.children too much in one test, this points to the component being too big, too complex, or deeply nested and should therefore be split up. </a:t>
            </a:r>
            <a:endParaRPr/>
          </a:p>
          <a:p>
            <a:pPr marL="457200" lvl="0" indent="-342900" algn="l" rtl="0">
              <a:spcBef>
                <a:spcPts val="0"/>
              </a:spcBef>
              <a:spcAft>
                <a:spcPts val="0"/>
              </a:spcAft>
              <a:buSzPts val="1800"/>
              <a:buChar char="●"/>
            </a:pPr>
            <a:r>
              <a:rPr lang="en"/>
              <a:t>The tests also become become too dependent on the internal implementation of the component, and therefore changing the DOM structure causes all the tests to break.</a:t>
            </a:r>
            <a:endParaRPr/>
          </a:p>
          <a:p>
            <a:pPr marL="457200" lvl="0" indent="-342900" algn="l" rtl="0">
              <a:spcBef>
                <a:spcPts val="0"/>
              </a:spcBef>
              <a:spcAft>
                <a:spcPts val="0"/>
              </a:spcAft>
              <a:buSzPts val="1800"/>
              <a:buChar char="●"/>
            </a:pPr>
            <a:r>
              <a:rPr lang="en"/>
              <a:t>This is avoided by keeping the components simple and small. </a:t>
            </a:r>
            <a:endParaRPr/>
          </a:p>
        </p:txBody>
      </p:sp>
      <p:pic>
        <p:nvPicPr>
          <p:cNvPr id="299" name="Google Shape;299;p50"/>
          <p:cNvPicPr preferRelativeResize="0"/>
          <p:nvPr/>
        </p:nvPicPr>
        <p:blipFill>
          <a:blip r:embed="rId3">
            <a:alphaModFix/>
          </a:blip>
          <a:stretch>
            <a:fillRect/>
          </a:stretch>
        </p:blipFill>
        <p:spPr>
          <a:xfrm>
            <a:off x="5687500" y="3104751"/>
            <a:ext cx="3321775" cy="18885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51"/>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 - User interaction</a:t>
            </a:r>
            <a:endParaRPr/>
          </a:p>
        </p:txBody>
      </p:sp>
      <p:sp>
        <p:nvSpPr>
          <p:cNvPr id="305" name="Google Shape;305;p51"/>
          <p:cNvSpPr txBox="1">
            <a:spLocks noGrp="1"/>
          </p:cNvSpPr>
          <p:nvPr>
            <p:ph type="body" idx="1"/>
          </p:nvPr>
        </p:nvSpPr>
        <p:spPr>
          <a:xfrm>
            <a:off x="311700" y="1152475"/>
            <a:ext cx="8520600" cy="84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Components are not just for display - they’re also interactive. Have a look at the following component:</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306" name="Google Shape;306;p51"/>
          <p:cNvSpPr txBox="1"/>
          <p:nvPr/>
        </p:nvSpPr>
        <p:spPr>
          <a:xfrm>
            <a:off x="288300" y="2012100"/>
            <a:ext cx="8520600" cy="1172700"/>
          </a:xfrm>
          <a:prstGeom prst="rect">
            <a:avLst/>
          </a:prstGeom>
          <a:solidFill>
            <a:srgbClr val="434343"/>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FFFFF"/>
                </a:solidFill>
                <a:latin typeface="Lato"/>
                <a:ea typeface="Lato"/>
                <a:cs typeface="Lato"/>
                <a:sym typeface="Lato"/>
              </a:rPr>
              <a:t>const RedInput = props =&gt; (</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  &lt;input className="red" onChange={props.onChange} /&gt;</a:t>
            </a:r>
            <a:endParaRPr sz="1800">
              <a:solidFill>
                <a:srgbClr val="FFFFFF"/>
              </a:solidFill>
              <a:latin typeface="Lato"/>
              <a:ea typeface="Lato"/>
              <a:cs typeface="Lato"/>
              <a:sym typeface="Lato"/>
            </a:endParaRPr>
          </a:p>
          <a:p>
            <a:pPr marL="0" lvl="0" indent="0" algn="l" rtl="0">
              <a:spcBef>
                <a:spcPts val="0"/>
              </a:spcBef>
              <a:spcAft>
                <a:spcPts val="0"/>
              </a:spcAft>
              <a:buNone/>
            </a:pPr>
            <a:r>
              <a:rPr lang="en" sz="1800">
                <a:solidFill>
                  <a:srgbClr val="FFFFFF"/>
                </a:solidFill>
                <a:latin typeface="Lato"/>
                <a:ea typeface="Lato"/>
                <a:cs typeface="Lato"/>
                <a:sym typeface="Lato"/>
              </a:rPr>
              <a:t>)</a:t>
            </a:r>
            <a:endParaRPr sz="1800">
              <a:solidFill>
                <a:srgbClr val="FFFFFF"/>
              </a:solidFill>
              <a:latin typeface="Lato"/>
              <a:ea typeface="Lato"/>
              <a:cs typeface="Lato"/>
              <a:sym typeface="Lato"/>
            </a:endParaRPr>
          </a:p>
        </p:txBody>
      </p:sp>
      <p:sp>
        <p:nvSpPr>
          <p:cNvPr id="307" name="Google Shape;307;p51"/>
          <p:cNvSpPr txBox="1"/>
          <p:nvPr/>
        </p:nvSpPr>
        <p:spPr>
          <a:xfrm>
            <a:off x="248325" y="3517825"/>
            <a:ext cx="8520600" cy="84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Lato"/>
                <a:ea typeface="Lato"/>
                <a:cs typeface="Lato"/>
                <a:sym typeface="Lato"/>
              </a:rPr>
              <a:t>Here’s how to test the above:</a:t>
            </a:r>
            <a:endParaRPr sz="18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 React is just a view library</a:t>
            </a:r>
            <a:endParaRPr/>
          </a:p>
        </p:txBody>
      </p:sp>
      <p:sp>
        <p:nvSpPr>
          <p:cNvPr id="82" name="Google Shape;82;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React is not an MVC framework - it is simply a library for rendering your views.</a:t>
            </a:r>
            <a:endParaRPr/>
          </a:p>
          <a:p>
            <a:pPr marL="457200" lvl="0" indent="-342900" algn="l" rtl="0">
              <a:spcBef>
                <a:spcPts val="0"/>
              </a:spcBef>
              <a:spcAft>
                <a:spcPts val="0"/>
              </a:spcAft>
              <a:buSzPts val="1800"/>
              <a:buChar char="●"/>
            </a:pPr>
            <a:r>
              <a:rPr lang="en"/>
              <a:t>React represents the V part of the MVC equation (Model View Controller). </a:t>
            </a:r>
            <a:endParaRPr/>
          </a:p>
          <a:p>
            <a:pPr marL="457200" lvl="0" indent="-342900" algn="l" rtl="0">
              <a:spcBef>
                <a:spcPts val="0"/>
              </a:spcBef>
              <a:spcAft>
                <a:spcPts val="0"/>
              </a:spcAft>
              <a:buSzPts val="1800"/>
              <a:buChar char="●"/>
            </a:pPr>
            <a:r>
              <a:rPr lang="en"/>
              <a:t>And so you need to use other platforms to define the M and C. </a:t>
            </a:r>
            <a:endParaRPr/>
          </a:p>
          <a:p>
            <a:pPr marL="457200" lvl="0" indent="-342900" algn="l" rtl="0">
              <a:spcBef>
                <a:spcPts val="0"/>
              </a:spcBef>
              <a:spcAft>
                <a:spcPts val="0"/>
              </a:spcAft>
              <a:buSzPts val="1800"/>
              <a:buChar char="●"/>
            </a:pPr>
            <a:r>
              <a:rPr lang="en"/>
              <a:t>Using React for both M, V and C will yield some really yucky React code.</a:t>
            </a:r>
            <a:endParaRPr/>
          </a:p>
        </p:txBody>
      </p:sp>
      <p:pic>
        <p:nvPicPr>
          <p:cNvPr id="83" name="Google Shape;83;p16"/>
          <p:cNvPicPr preferRelativeResize="0"/>
          <p:nvPr/>
        </p:nvPicPr>
        <p:blipFill>
          <a:blip r:embed="rId3">
            <a:alphaModFix/>
          </a:blip>
          <a:stretch>
            <a:fillRect/>
          </a:stretch>
        </p:blipFill>
        <p:spPr>
          <a:xfrm>
            <a:off x="2476500" y="2728913"/>
            <a:ext cx="3581400" cy="21240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52"/>
          <p:cNvSpPr txBox="1">
            <a:spLocks noGrp="1"/>
          </p:cNvSpPr>
          <p:nvPr>
            <p:ph type="body" idx="4294967295"/>
          </p:nvPr>
        </p:nvSpPr>
        <p:spPr>
          <a:xfrm>
            <a:off x="311700" y="1152475"/>
            <a:ext cx="8520600" cy="3416400"/>
          </a:xfrm>
          <a:prstGeom prst="rect">
            <a:avLst/>
          </a:prstGeom>
          <a:solidFill>
            <a:srgbClr val="434343"/>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describe('RedInput', () =&gt; {</a:t>
            </a:r>
            <a:endParaRPr>
              <a:solidFill>
                <a:srgbClr val="FFFFFF"/>
              </a:solidFill>
            </a:endParaRPr>
          </a:p>
          <a:p>
            <a:pPr marL="0" lvl="0" indent="0" algn="l" rtl="0">
              <a:spcBef>
                <a:spcPts val="0"/>
              </a:spcBef>
              <a:spcAft>
                <a:spcPts val="0"/>
              </a:spcAft>
              <a:buNone/>
            </a:pPr>
            <a:r>
              <a:rPr lang="en">
                <a:solidFill>
                  <a:srgbClr val="FFFFFF"/>
                </a:solidFill>
              </a:rPr>
              <a:t>  it('passes the event to the given callback when the value changes', () =&gt; {</a:t>
            </a:r>
            <a:endParaRPr>
              <a:solidFill>
                <a:srgbClr val="FFFFFF"/>
              </a:solidFill>
            </a:endParaRPr>
          </a:p>
          <a:p>
            <a:pPr marL="0" lvl="0" indent="0" algn="l" rtl="0">
              <a:spcBef>
                <a:spcPts val="0"/>
              </a:spcBef>
              <a:spcAft>
                <a:spcPts val="0"/>
              </a:spcAft>
              <a:buNone/>
            </a:pPr>
            <a:r>
              <a:rPr lang="en">
                <a:solidFill>
                  <a:srgbClr val="FFFFFF"/>
                </a:solidFill>
              </a:rPr>
              <a:t>    const callback = jasmine.createSpy();</a:t>
            </a:r>
            <a:endParaRPr>
              <a:solidFill>
                <a:srgbClr val="FFFFFF"/>
              </a:solidFill>
            </a:endParaRPr>
          </a:p>
          <a:p>
            <a:pPr marL="0" lvl="0" indent="0" algn="l" rtl="0">
              <a:spcBef>
                <a:spcPts val="0"/>
              </a:spcBef>
              <a:spcAft>
                <a:spcPts val="0"/>
              </a:spcAft>
              <a:buNone/>
            </a:pPr>
            <a:r>
              <a:rPr lang="en">
                <a:solidFill>
                  <a:srgbClr val="FFFFFF"/>
                </a:solidFill>
              </a:rPr>
              <a:t>    const redInput = shallowRender(&lt;RedInput onChange={callback}/&gt;);</a:t>
            </a: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    redInput.props.onChange('an event!');</a:t>
            </a:r>
            <a:endParaRPr>
              <a:solidFill>
                <a:srgbClr val="FFFFFF"/>
              </a:solidFill>
            </a:endParaRPr>
          </a:p>
          <a:p>
            <a:pPr marL="0" lvl="0" indent="0" algn="l" rtl="0">
              <a:spcBef>
                <a:spcPts val="0"/>
              </a:spcBef>
              <a:spcAft>
                <a:spcPts val="0"/>
              </a:spcAft>
              <a:buNone/>
            </a:pPr>
            <a:r>
              <a:rPr lang="en">
                <a:solidFill>
                  <a:srgbClr val="FFFFFF"/>
                </a:solidFill>
              </a:rPr>
              <a:t>    expect(callback).toHaveBeenCalledWith('an event!');</a:t>
            </a:r>
            <a:endParaRPr>
              <a:solidFill>
                <a:srgbClr val="FFFFFF"/>
              </a:solidFill>
            </a:endParaRPr>
          </a:p>
          <a:p>
            <a:pPr marL="0" lvl="0" indent="0" algn="l" rtl="0">
              <a:spcBef>
                <a:spcPts val="0"/>
              </a:spcBef>
              <a:spcAft>
                <a:spcPts val="0"/>
              </a:spcAft>
              <a:buNone/>
            </a:pPr>
            <a:r>
              <a:rPr lang="en">
                <a:solidFill>
                  <a:srgbClr val="FFFFFF"/>
                </a:solidFill>
              </a:rPr>
              <a:t>  });</a:t>
            </a:r>
            <a:endParaRPr>
              <a:solidFill>
                <a:srgbClr val="FFFFFF"/>
              </a:solidFill>
            </a:endParaRPr>
          </a:p>
          <a:p>
            <a:pPr marL="0" lvl="0" indent="0" algn="l" rtl="0">
              <a:spcBef>
                <a:spcPts val="0"/>
              </a:spcBef>
              <a:spcAft>
                <a:spcPts val="0"/>
              </a:spcAft>
              <a:buNone/>
            </a:pPr>
            <a:r>
              <a:rPr lang="en">
                <a:solidFill>
                  <a:srgbClr val="FFFFFF"/>
                </a:solidFill>
              </a:rPr>
              <a:t>});</a:t>
            </a:r>
            <a:endParaRPr>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endParaRPr>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53"/>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XI - Integration testing</a:t>
            </a:r>
            <a:endParaRPr/>
          </a:p>
        </p:txBody>
      </p:sp>
      <p:sp>
        <p:nvSpPr>
          <p:cNvPr id="318" name="Google Shape;318;p5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make sure your application connects up properly and functions well, you will need some higher level tests. Note these two things that you should do:</a:t>
            </a:r>
            <a:endParaRPr/>
          </a:p>
          <a:p>
            <a:pPr marL="457200" lvl="0" indent="-342900" algn="l" rtl="0">
              <a:spcBef>
                <a:spcPts val="1600"/>
              </a:spcBef>
              <a:spcAft>
                <a:spcPts val="0"/>
              </a:spcAft>
              <a:buSzPts val="1800"/>
              <a:buAutoNum type="arabicPeriod"/>
            </a:pPr>
            <a:r>
              <a:rPr lang="en"/>
              <a:t>Render the whole tree of components - as opposed to tree rendering</a:t>
            </a:r>
            <a:endParaRPr/>
          </a:p>
          <a:p>
            <a:pPr marL="457200" lvl="0" indent="-342900" algn="l" rtl="0">
              <a:spcBef>
                <a:spcPts val="0"/>
              </a:spcBef>
              <a:spcAft>
                <a:spcPts val="0"/>
              </a:spcAft>
              <a:buSzPts val="1800"/>
              <a:buAutoNum type="arabicPeriod"/>
            </a:pPr>
            <a:r>
              <a:rPr lang="en"/>
              <a:t>Get into the DOM to locate the elements that concern you most - i.e. by using React TestUtils, or jQuery.</a:t>
            </a:r>
            <a:endParaRPr/>
          </a:p>
          <a:p>
            <a:pPr marL="914400" lvl="0" indent="-342900" algn="l" rtl="0">
              <a:spcBef>
                <a:spcPts val="0"/>
              </a:spcBef>
              <a:spcAft>
                <a:spcPts val="0"/>
              </a:spcAft>
              <a:buSzPts val="1800"/>
              <a:buAutoNum type="alphaLcPeriod"/>
            </a:pPr>
            <a:r>
              <a:rPr lang="en"/>
              <a:t>Assert on their HTML attributes or contents</a:t>
            </a:r>
            <a:endParaRPr/>
          </a:p>
          <a:p>
            <a:pPr marL="914400" lvl="0" indent="-342900" algn="l" rtl="0">
              <a:spcBef>
                <a:spcPts val="0"/>
              </a:spcBef>
              <a:spcAft>
                <a:spcPts val="0"/>
              </a:spcAft>
              <a:buSzPts val="1800"/>
              <a:buAutoNum type="alphaLcPeriod"/>
            </a:pPr>
            <a:r>
              <a:rPr lang="en"/>
              <a:t>Simulate DOM events, and then assert on the side effects - such as DOM or route changes, AJAX calls, etc</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5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XII - Avoid TDD when writing React components</a:t>
            </a:r>
            <a:endParaRPr sz="2400"/>
          </a:p>
        </p:txBody>
      </p:sp>
      <p:sp>
        <p:nvSpPr>
          <p:cNvPr id="324" name="Google Shape;324;p5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Avoid TDD when writing React components. When working on a component, try to land on the simplest HTML and CSS that looks right in any browser you need to support. </a:t>
            </a:r>
            <a:endParaRPr/>
          </a:p>
          <a:p>
            <a:pPr marL="457200" lvl="0" indent="-342900" algn="l" rtl="0">
              <a:spcBef>
                <a:spcPts val="0"/>
              </a:spcBef>
              <a:spcAft>
                <a:spcPts val="0"/>
              </a:spcAft>
              <a:buSzPts val="1800"/>
              <a:buChar char="●"/>
            </a:pPr>
            <a:r>
              <a:rPr lang="en"/>
              <a:t>When TDD is used, unit testing of components will require constant fixing of the tests as you tweak the DOM. </a:t>
            </a:r>
            <a:endParaRPr/>
          </a:p>
          <a:p>
            <a:pPr marL="457200" lvl="0" indent="-342900" algn="l" rtl="0">
              <a:spcBef>
                <a:spcPts val="0"/>
              </a:spcBef>
              <a:spcAft>
                <a:spcPts val="0"/>
              </a:spcAft>
              <a:buSzPts val="1800"/>
              <a:buChar char="●"/>
            </a:pPr>
            <a:r>
              <a:rPr lang="en"/>
              <a:t>This ends up consuming too much time. </a:t>
            </a:r>
            <a:endParaRPr/>
          </a:p>
          <a:p>
            <a:pPr marL="457200" lvl="0" indent="-342900" algn="l" rtl="0">
              <a:spcBef>
                <a:spcPts val="0"/>
              </a:spcBef>
              <a:spcAft>
                <a:spcPts val="0"/>
              </a:spcAft>
              <a:buSzPts val="1800"/>
              <a:buChar char="●"/>
            </a:pPr>
            <a:r>
              <a:rPr lang="en"/>
              <a:t>The tests should also be so simple so that the advantages of test first are minimized. </a:t>
            </a:r>
            <a:endParaRPr/>
          </a:p>
          <a:p>
            <a:pPr marL="457200" lvl="0" indent="-342900" algn="l" rtl="0">
              <a:spcBef>
                <a:spcPts val="0"/>
              </a:spcBef>
              <a:spcAft>
                <a:spcPts val="0"/>
              </a:spcAft>
              <a:buSzPts val="1800"/>
              <a:buChar char="●"/>
            </a:pPr>
            <a:r>
              <a:rPr lang="en"/>
              <a:t>The complex logic and transformations are then pulled out into action creatore and reducers. This is where TDD becomes beneficial.</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55"/>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XIII - Embrace JSX and the components-based future of the web</a:t>
            </a:r>
            <a:endParaRPr sz="2200"/>
          </a:p>
        </p:txBody>
      </p:sp>
      <p:sp>
        <p:nvSpPr>
          <p:cNvPr id="330" name="Google Shape;330;p55"/>
          <p:cNvSpPr txBox="1">
            <a:spLocks noGrp="1"/>
          </p:cNvSpPr>
          <p:nvPr>
            <p:ph type="body" idx="1"/>
          </p:nvPr>
        </p:nvSpPr>
        <p:spPr>
          <a:xfrm>
            <a:off x="311700" y="1152475"/>
            <a:ext cx="8520600" cy="3871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Aim at mixing your view and controller elements into a single file. You may consider mixing HTML and JavaScript principles, given that React is concerned with only the view layer. </a:t>
            </a:r>
            <a:endParaRPr/>
          </a:p>
          <a:p>
            <a:pPr marL="457200" lvl="0" indent="-342900" algn="l" rtl="0">
              <a:spcBef>
                <a:spcPts val="0"/>
              </a:spcBef>
              <a:spcAft>
                <a:spcPts val="0"/>
              </a:spcAft>
              <a:buSzPts val="1800"/>
              <a:buChar char="●"/>
            </a:pPr>
            <a:r>
              <a:rPr lang="en"/>
              <a:t>It is good to not that JSX is not a templating language - it is a DSL (Domain Specific Language) over JavaScript - it only looks like HTML superficially. </a:t>
            </a:r>
            <a:endParaRPr/>
          </a:p>
          <a:p>
            <a:pPr marL="457200" lvl="0" indent="-342900" algn="l" rtl="0">
              <a:spcBef>
                <a:spcPts val="0"/>
              </a:spcBef>
              <a:spcAft>
                <a:spcPts val="0"/>
              </a:spcAft>
              <a:buSzPts val="1800"/>
              <a:buChar char="●"/>
            </a:pPr>
            <a:r>
              <a:rPr lang="en"/>
              <a:t>The HTML syntax is included just to make programming easier. When you want to render a piece of the DOM, directly “declare its HTML” within the JavaScript: Below is a sample code:</a:t>
            </a:r>
            <a:endParaRPr/>
          </a:p>
          <a:p>
            <a:pPr marL="457200" lvl="0" indent="-342900" algn="l" rtl="0">
              <a:spcBef>
                <a:spcPts val="0"/>
              </a:spcBef>
              <a:spcAft>
                <a:spcPts val="0"/>
              </a:spcAft>
              <a:buSzPts val="1800"/>
              <a:buChar char="●"/>
            </a:pPr>
            <a:r>
              <a:rPr lang="en"/>
              <a:t>In case you desire to know what library or framework specific syntax was required to create a new element and render it, simply return its HTML equivalent. This produces a more readable and understandable code.</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56"/>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XIV - Directory Layout</a:t>
            </a:r>
            <a:endParaRPr/>
          </a:p>
        </p:txBody>
      </p:sp>
      <p:sp>
        <p:nvSpPr>
          <p:cNvPr id="336" name="Google Shape;336;p56"/>
          <p:cNvSpPr txBox="1">
            <a:spLocks noGrp="1"/>
          </p:cNvSpPr>
          <p:nvPr>
            <p:ph type="body" idx="1"/>
          </p:nvPr>
        </p:nvSpPr>
        <p:spPr>
          <a:xfrm>
            <a:off x="311700" y="1152475"/>
            <a:ext cx="8520600" cy="473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 component-centric file layout is be the best option.</a:t>
            </a:r>
            <a:endParaRPr/>
          </a:p>
        </p:txBody>
      </p:sp>
      <p:sp>
        <p:nvSpPr>
          <p:cNvPr id="337" name="Google Shape;337;p56"/>
          <p:cNvSpPr txBox="1"/>
          <p:nvPr/>
        </p:nvSpPr>
        <p:spPr>
          <a:xfrm>
            <a:off x="288300" y="1745600"/>
            <a:ext cx="8520600" cy="2904900"/>
          </a:xfrm>
          <a:prstGeom prst="rect">
            <a:avLst/>
          </a:prstGeom>
          <a:solidFill>
            <a:srgbClr val="434343"/>
          </a:solid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800">
                <a:solidFill>
                  <a:srgbClr val="F3F3F3"/>
                </a:solidFill>
                <a:latin typeface="Lato"/>
                <a:ea typeface="Lato"/>
                <a:cs typeface="Lato"/>
                <a:sym typeface="Lato"/>
              </a:rPr>
              <a:t>components</a:t>
            </a:r>
            <a:endParaRPr sz="1800">
              <a:solidFill>
                <a:srgbClr val="F3F3F3"/>
              </a:solidFill>
              <a:latin typeface="Lato"/>
              <a:ea typeface="Lato"/>
              <a:cs typeface="Lato"/>
              <a:sym typeface="Lato"/>
            </a:endParaRPr>
          </a:p>
          <a:p>
            <a:pPr marL="0" lvl="0" indent="0" algn="l" rtl="0">
              <a:lnSpc>
                <a:spcPct val="150000"/>
              </a:lnSpc>
              <a:spcBef>
                <a:spcPts val="0"/>
              </a:spcBef>
              <a:spcAft>
                <a:spcPts val="0"/>
              </a:spcAft>
              <a:buNone/>
            </a:pPr>
            <a:r>
              <a:rPr lang="en" sz="1800">
                <a:solidFill>
                  <a:srgbClr val="F3F3F3"/>
                </a:solidFill>
                <a:latin typeface="Lato"/>
                <a:ea typeface="Lato"/>
                <a:cs typeface="Lato"/>
                <a:sym typeface="Lato"/>
              </a:rPr>
              <a:t>    └── FilterSlider</a:t>
            </a:r>
            <a:endParaRPr sz="1800">
              <a:solidFill>
                <a:srgbClr val="F3F3F3"/>
              </a:solidFill>
              <a:latin typeface="Lato"/>
              <a:ea typeface="Lato"/>
              <a:cs typeface="Lato"/>
              <a:sym typeface="Lato"/>
            </a:endParaRPr>
          </a:p>
          <a:p>
            <a:pPr marL="0" lvl="0" indent="0" algn="l" rtl="0">
              <a:lnSpc>
                <a:spcPct val="150000"/>
              </a:lnSpc>
              <a:spcBef>
                <a:spcPts val="0"/>
              </a:spcBef>
              <a:spcAft>
                <a:spcPts val="0"/>
              </a:spcAft>
              <a:buNone/>
            </a:pPr>
            <a:r>
              <a:rPr lang="en" sz="1800">
                <a:solidFill>
                  <a:srgbClr val="F3F3F3"/>
                </a:solidFill>
                <a:latin typeface="Lato"/>
                <a:ea typeface="Lato"/>
                <a:cs typeface="Lato"/>
                <a:sym typeface="Lato"/>
              </a:rPr>
              <a:t>        ├── __tests__</a:t>
            </a:r>
            <a:endParaRPr sz="1800">
              <a:solidFill>
                <a:srgbClr val="F3F3F3"/>
              </a:solidFill>
              <a:latin typeface="Lato"/>
              <a:ea typeface="Lato"/>
              <a:cs typeface="Lato"/>
              <a:sym typeface="Lato"/>
            </a:endParaRPr>
          </a:p>
          <a:p>
            <a:pPr marL="0" lvl="0" indent="0" algn="l" rtl="0">
              <a:lnSpc>
                <a:spcPct val="150000"/>
              </a:lnSpc>
              <a:spcBef>
                <a:spcPts val="0"/>
              </a:spcBef>
              <a:spcAft>
                <a:spcPts val="0"/>
              </a:spcAft>
              <a:buNone/>
            </a:pPr>
            <a:r>
              <a:rPr lang="en" sz="1800">
                <a:solidFill>
                  <a:srgbClr val="F3F3F3"/>
                </a:solidFill>
                <a:latin typeface="Lato"/>
                <a:ea typeface="Lato"/>
                <a:cs typeface="Lato"/>
                <a:sym typeface="Lato"/>
              </a:rPr>
              <a:t>        │   └── FilterSlider-test.js</a:t>
            </a:r>
            <a:endParaRPr sz="1800">
              <a:solidFill>
                <a:srgbClr val="F3F3F3"/>
              </a:solidFill>
              <a:latin typeface="Lato"/>
              <a:ea typeface="Lato"/>
              <a:cs typeface="Lato"/>
              <a:sym typeface="Lato"/>
            </a:endParaRPr>
          </a:p>
          <a:p>
            <a:pPr marL="0" lvl="0" indent="0" algn="l" rtl="0">
              <a:lnSpc>
                <a:spcPct val="150000"/>
              </a:lnSpc>
              <a:spcBef>
                <a:spcPts val="0"/>
              </a:spcBef>
              <a:spcAft>
                <a:spcPts val="0"/>
              </a:spcAft>
              <a:buNone/>
            </a:pPr>
            <a:r>
              <a:rPr lang="en" sz="1800">
                <a:solidFill>
                  <a:srgbClr val="F3F3F3"/>
                </a:solidFill>
                <a:latin typeface="Lato"/>
                <a:ea typeface="Lato"/>
                <a:cs typeface="Lato"/>
                <a:sym typeface="Lato"/>
              </a:rPr>
              <a:t>        ├── FilterSlider.jsx</a:t>
            </a:r>
            <a:endParaRPr sz="1800">
              <a:solidFill>
                <a:srgbClr val="F3F3F3"/>
              </a:solidFill>
              <a:latin typeface="Lato"/>
              <a:ea typeface="Lato"/>
              <a:cs typeface="Lato"/>
              <a:sym typeface="Lato"/>
            </a:endParaRPr>
          </a:p>
          <a:p>
            <a:pPr marL="0" lvl="0" indent="0" algn="l" rtl="0">
              <a:lnSpc>
                <a:spcPct val="150000"/>
              </a:lnSpc>
              <a:spcBef>
                <a:spcPts val="0"/>
              </a:spcBef>
              <a:spcAft>
                <a:spcPts val="0"/>
              </a:spcAft>
              <a:buNone/>
            </a:pPr>
            <a:r>
              <a:rPr lang="en" sz="1800">
                <a:solidFill>
                  <a:srgbClr val="F3F3F3"/>
                </a:solidFill>
                <a:latin typeface="Lato"/>
                <a:ea typeface="Lato"/>
                <a:cs typeface="Lato"/>
                <a:sym typeface="Lato"/>
              </a:rPr>
              <a:t>        └── FilterSlider.scss</a:t>
            </a:r>
            <a:endParaRPr sz="1800">
              <a:solidFill>
                <a:srgbClr val="F3F3F3"/>
              </a:solidFill>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5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XV - Higher Order components</a:t>
            </a:r>
            <a:endParaRPr/>
          </a:p>
        </p:txBody>
      </p:sp>
      <p:sp>
        <p:nvSpPr>
          <p:cNvPr id="343" name="Google Shape;343;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SzPts val="2000"/>
              <a:buChar char="●"/>
            </a:pPr>
            <a:r>
              <a:rPr lang="en" sz="2000"/>
              <a:t>One time or the other you have to make sure that a React component is only displayed when a user logs in to your application. </a:t>
            </a:r>
            <a:endParaRPr sz="2000"/>
          </a:p>
          <a:p>
            <a:pPr marL="457200" lvl="0" indent="-355600" algn="l" rtl="0">
              <a:spcBef>
                <a:spcPts val="0"/>
              </a:spcBef>
              <a:spcAft>
                <a:spcPts val="0"/>
              </a:spcAft>
              <a:buSzPts val="2000"/>
              <a:buChar char="●"/>
            </a:pPr>
            <a:r>
              <a:rPr lang="en" sz="2000"/>
              <a:t>To start with, you will perform some sanity checks in your render method until you notice you’re repeating yourself a lot.</a:t>
            </a:r>
            <a:endParaRPr sz="2000"/>
          </a:p>
          <a:p>
            <a:pPr marL="457200" lvl="0" indent="-355600" algn="l" rtl="0">
              <a:spcBef>
                <a:spcPts val="0"/>
              </a:spcBef>
              <a:spcAft>
                <a:spcPts val="0"/>
              </a:spcAft>
              <a:buSzPts val="2000"/>
              <a:buChar char="●"/>
            </a:pPr>
            <a:r>
              <a:rPr lang="en" sz="2000"/>
              <a:t>You will probably start drying up the code. You may end up with higher order components which help you extract certain elements of a component. </a:t>
            </a:r>
            <a:endParaRPr sz="2000"/>
          </a:p>
          <a:p>
            <a:pPr marL="457200" lvl="0" indent="-355600" algn="l" rtl="0">
              <a:spcBef>
                <a:spcPts val="0"/>
              </a:spcBef>
              <a:spcAft>
                <a:spcPts val="0"/>
              </a:spcAft>
              <a:buSzPts val="2000"/>
              <a:buChar char="●"/>
            </a:pPr>
            <a:r>
              <a:rPr lang="en" sz="2000"/>
              <a:t>A higher order component is simply a function which receives a React component as a parameter and returns another React component. </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II - Keep your components small</a:t>
            </a:r>
            <a:endParaRPr/>
          </a:p>
        </p:txBody>
      </p:sp>
      <p:sp>
        <p:nvSpPr>
          <p:cNvPr id="89" name="Google Shape;8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Keeping your all components small makes them easier to understand, test and maintain. </a:t>
            </a:r>
            <a:endParaRPr/>
          </a:p>
          <a:p>
            <a:pPr marL="457200" lvl="0" indent="-342900" algn="l" rtl="0">
              <a:spcBef>
                <a:spcPts val="0"/>
              </a:spcBef>
              <a:spcAft>
                <a:spcPts val="0"/>
              </a:spcAft>
              <a:buSzPts val="1800"/>
              <a:buChar char="●"/>
            </a:pPr>
            <a:r>
              <a:rPr lang="en"/>
              <a:t>The size depends on many factors, but the general target should be to keep the components smaller than you think they should be.</a:t>
            </a:r>
            <a:endParaRPr/>
          </a:p>
        </p:txBody>
      </p:sp>
      <p:pic>
        <p:nvPicPr>
          <p:cNvPr id="90" name="Google Shape;90;p17"/>
          <p:cNvPicPr preferRelativeResize="0"/>
          <p:nvPr/>
        </p:nvPicPr>
        <p:blipFill rotWithShape="1">
          <a:blip r:embed="rId3">
            <a:alphaModFix/>
          </a:blip>
          <a:srcRect l="12919" t="21328" r="665" b="21733"/>
          <a:stretch/>
        </p:blipFill>
        <p:spPr>
          <a:xfrm>
            <a:off x="1273175" y="2594275"/>
            <a:ext cx="6209525" cy="2214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III - Class based components</a:t>
            </a:r>
            <a:endParaRPr/>
          </a:p>
        </p:txBody>
      </p:sp>
      <p:sp>
        <p:nvSpPr>
          <p:cNvPr id="96" name="Google Shape;96;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Class based components should be used very sparingly. We shall go line by line on how to build such components.</a:t>
            </a:r>
            <a:endParaRPr/>
          </a:p>
        </p:txBody>
      </p:sp>
      <p:pic>
        <p:nvPicPr>
          <p:cNvPr id="97" name="Google Shape;97;p18"/>
          <p:cNvPicPr preferRelativeResize="0"/>
          <p:nvPr/>
        </p:nvPicPr>
        <p:blipFill>
          <a:blip r:embed="rId3">
            <a:alphaModFix/>
          </a:blip>
          <a:stretch>
            <a:fillRect/>
          </a:stretch>
        </p:blipFill>
        <p:spPr>
          <a:xfrm>
            <a:off x="0" y="2062857"/>
            <a:ext cx="9144000" cy="238938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Importing CSS</a:t>
            </a:r>
            <a:endParaRPr/>
          </a:p>
        </p:txBody>
      </p:sp>
      <p:sp>
        <p:nvSpPr>
          <p:cNvPr id="103" name="Google Shape;103;p19"/>
          <p:cNvSpPr txBox="1">
            <a:spLocks noGrp="1"/>
          </p:cNvSpPr>
          <p:nvPr>
            <p:ph type="body" idx="1"/>
          </p:nvPr>
        </p:nvSpPr>
        <p:spPr>
          <a:xfrm>
            <a:off x="311700" y="1152475"/>
            <a:ext cx="8520600" cy="3416400"/>
          </a:xfrm>
          <a:prstGeom prst="rect">
            <a:avLst/>
          </a:prstGeom>
          <a:solidFill>
            <a:srgbClr val="434343"/>
          </a:solidFill>
        </p:spPr>
        <p:txBody>
          <a:bodyPr spcFirstLastPara="1" wrap="square" lIns="91425" tIns="91425" rIns="91425" bIns="91425" anchor="t" anchorCtr="0">
            <a:noAutofit/>
          </a:bodyPr>
          <a:lstStyle/>
          <a:p>
            <a:pPr marL="457200" lvl="0" indent="0" algn="l" rtl="0">
              <a:spcBef>
                <a:spcPts val="0"/>
              </a:spcBef>
              <a:spcAft>
                <a:spcPts val="0"/>
              </a:spcAft>
              <a:buNone/>
            </a:pPr>
            <a:r>
              <a:rPr lang="en">
                <a:solidFill>
                  <a:srgbClr val="FFFFFF"/>
                </a:solidFill>
              </a:rPr>
              <a:t>import React, { Component } from 'react'</a:t>
            </a:r>
            <a:endParaRPr>
              <a:solidFill>
                <a:srgbClr val="FFFFFF"/>
              </a:solidFill>
            </a:endParaRPr>
          </a:p>
          <a:p>
            <a:pPr marL="457200" lvl="0" indent="0" algn="l" rtl="0">
              <a:spcBef>
                <a:spcPts val="1600"/>
              </a:spcBef>
              <a:spcAft>
                <a:spcPts val="0"/>
              </a:spcAft>
              <a:buNone/>
            </a:pPr>
            <a:r>
              <a:rPr lang="en">
                <a:solidFill>
                  <a:srgbClr val="FFFFFF"/>
                </a:solidFill>
              </a:rPr>
              <a:t>import { observer } from 'mobx-react'</a:t>
            </a:r>
            <a:endParaRPr>
              <a:solidFill>
                <a:srgbClr val="FFFFFF"/>
              </a:solidFill>
            </a:endParaRPr>
          </a:p>
          <a:p>
            <a:pPr marL="457200" lvl="0" indent="0" algn="l" rtl="0">
              <a:spcBef>
                <a:spcPts val="1600"/>
              </a:spcBef>
              <a:spcAft>
                <a:spcPts val="0"/>
              </a:spcAft>
              <a:buNone/>
            </a:pPr>
            <a:r>
              <a:rPr lang="en">
                <a:solidFill>
                  <a:srgbClr val="FFFFFF"/>
                </a:solidFill>
              </a:rPr>
              <a:t>import ExpandableForm from './ExpandableForm'</a:t>
            </a:r>
            <a:endParaRPr>
              <a:solidFill>
                <a:srgbClr val="FFFFFF"/>
              </a:solidFill>
            </a:endParaRPr>
          </a:p>
          <a:p>
            <a:pPr marL="457200" lvl="0" indent="0" algn="l" rtl="0">
              <a:spcBef>
                <a:spcPts val="1600"/>
              </a:spcBef>
              <a:spcAft>
                <a:spcPts val="0"/>
              </a:spcAft>
              <a:buNone/>
            </a:pPr>
            <a:r>
              <a:rPr lang="en">
                <a:solidFill>
                  <a:srgbClr val="FFFFFF"/>
                </a:solidFill>
              </a:rPr>
              <a:t>import './styles/ProfileContainer.css'</a:t>
            </a:r>
            <a:endParaRPr>
              <a:solidFill>
                <a:srgbClr val="FFFFFF"/>
              </a:solidFill>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body" idx="4294967295"/>
          </p:nvPr>
        </p:nvSpPr>
        <p:spPr>
          <a:xfrm>
            <a:off x="311700" y="626275"/>
            <a:ext cx="8520600" cy="3942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Using CSS in Javascript is a new idea, and thus has not been fully developed. </a:t>
            </a:r>
            <a:endParaRPr/>
          </a:p>
          <a:p>
            <a:pPr marL="457200" lvl="0" indent="-342900" algn="l" rtl="0">
              <a:spcBef>
                <a:spcPts val="0"/>
              </a:spcBef>
              <a:spcAft>
                <a:spcPts val="0"/>
              </a:spcAft>
              <a:buSzPts val="1800"/>
              <a:buChar char="●"/>
            </a:pPr>
            <a:r>
              <a:rPr lang="en"/>
              <a:t>Therefore, we choose to import a CSS file for each component. </a:t>
            </a:r>
            <a:endParaRPr/>
          </a:p>
          <a:p>
            <a:pPr marL="457200" lvl="0" indent="-342900" algn="l" rtl="0">
              <a:spcBef>
                <a:spcPts val="0"/>
              </a:spcBef>
              <a:spcAft>
                <a:spcPts val="0"/>
              </a:spcAft>
              <a:buSzPts val="1800"/>
              <a:buChar char="●"/>
            </a:pPr>
            <a:r>
              <a:rPr lang="en"/>
              <a:t>Dependency imports from local imports should also be separated by a new line.</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09" name="Google Shape;109;p20"/>
          <p:cNvPicPr preferRelativeResize="0"/>
          <p:nvPr/>
        </p:nvPicPr>
        <p:blipFill>
          <a:blip r:embed="rId3">
            <a:alphaModFix/>
          </a:blip>
          <a:stretch>
            <a:fillRect/>
          </a:stretch>
        </p:blipFill>
        <p:spPr>
          <a:xfrm>
            <a:off x="19050" y="2286000"/>
            <a:ext cx="9105900" cy="2857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Initializing state</a:t>
            </a:r>
            <a:endParaRPr/>
          </a:p>
        </p:txBody>
      </p:sp>
      <p:sp>
        <p:nvSpPr>
          <p:cNvPr id="115" name="Google Shape;115;p21"/>
          <p:cNvSpPr txBox="1">
            <a:spLocks noGrp="1"/>
          </p:cNvSpPr>
          <p:nvPr>
            <p:ph type="body" idx="1"/>
          </p:nvPr>
        </p:nvSpPr>
        <p:spPr>
          <a:xfrm>
            <a:off x="311700" y="1152475"/>
            <a:ext cx="8520600" cy="3031500"/>
          </a:xfrm>
          <a:prstGeom prst="rect">
            <a:avLst/>
          </a:prstGeom>
          <a:solidFill>
            <a:srgbClr val="434343"/>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rPr>
              <a:t>import React, { Component } from 'react'</a:t>
            </a:r>
            <a:endParaRPr>
              <a:solidFill>
                <a:srgbClr val="FFFFFF"/>
              </a:solidFill>
            </a:endParaRPr>
          </a:p>
          <a:p>
            <a:pPr marL="0" lvl="0" indent="0" algn="l" rtl="0">
              <a:spcBef>
                <a:spcPts val="1600"/>
              </a:spcBef>
              <a:spcAft>
                <a:spcPts val="0"/>
              </a:spcAft>
              <a:buNone/>
            </a:pPr>
            <a:r>
              <a:rPr lang="en">
                <a:solidFill>
                  <a:srgbClr val="FFFFFF"/>
                </a:solidFill>
              </a:rPr>
              <a:t>import { observer } from 'mobx-react'</a:t>
            </a:r>
            <a:endParaRPr>
              <a:solidFill>
                <a:srgbClr val="FFFFFF"/>
              </a:solidFill>
            </a:endParaRPr>
          </a:p>
          <a:p>
            <a:pPr marL="0" lvl="0" indent="0" algn="l" rtl="0">
              <a:spcBef>
                <a:spcPts val="1600"/>
              </a:spcBef>
              <a:spcAft>
                <a:spcPts val="0"/>
              </a:spcAft>
              <a:buNone/>
            </a:pPr>
            <a:r>
              <a:rPr lang="en">
                <a:solidFill>
                  <a:srgbClr val="FFFFFF"/>
                </a:solidFill>
              </a:rPr>
              <a:t>import ExpandableForm from './ExpandableForm'</a:t>
            </a:r>
            <a:endParaRPr>
              <a:solidFill>
                <a:srgbClr val="FFFFFF"/>
              </a:solidFill>
            </a:endParaRPr>
          </a:p>
          <a:p>
            <a:pPr marL="0" lvl="0" indent="0" algn="l" rtl="0">
              <a:spcBef>
                <a:spcPts val="1600"/>
              </a:spcBef>
              <a:spcAft>
                <a:spcPts val="0"/>
              </a:spcAft>
              <a:buNone/>
            </a:pPr>
            <a:r>
              <a:rPr lang="en">
                <a:solidFill>
                  <a:srgbClr val="FFFFFF"/>
                </a:solidFill>
              </a:rPr>
              <a:t>import './styles/ProfileContainer.css'</a:t>
            </a:r>
            <a:endParaRPr>
              <a:solidFill>
                <a:srgbClr val="FFFFFF"/>
              </a:solidFill>
            </a:endParaRPr>
          </a:p>
          <a:p>
            <a:pPr marL="0" lvl="0" indent="0" algn="l" rtl="0">
              <a:spcBef>
                <a:spcPts val="1600"/>
              </a:spcBef>
              <a:spcAft>
                <a:spcPts val="0"/>
              </a:spcAft>
              <a:buNone/>
            </a:pPr>
            <a:r>
              <a:rPr lang="en">
                <a:solidFill>
                  <a:srgbClr val="FFFFFF"/>
                </a:solidFill>
              </a:rPr>
              <a:t>export default class ProfileContainer extends Component {</a:t>
            </a:r>
            <a:endParaRPr>
              <a:solidFill>
                <a:srgbClr val="FFFFFF"/>
              </a:solidFill>
            </a:endParaRPr>
          </a:p>
          <a:p>
            <a:pPr marL="0" lvl="0" indent="0" algn="l" rtl="0">
              <a:spcBef>
                <a:spcPts val="1600"/>
              </a:spcBef>
              <a:spcAft>
                <a:spcPts val="0"/>
              </a:spcAft>
              <a:buNone/>
            </a:pPr>
            <a:r>
              <a:rPr lang="en">
                <a:solidFill>
                  <a:srgbClr val="FFFFFF"/>
                </a:solidFill>
              </a:rPr>
              <a:t>  state = { expanded: false }</a:t>
            </a:r>
            <a:endParaRPr>
              <a:solidFill>
                <a:srgbClr val="FFFFFF"/>
              </a:solidFill>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116" name="Google Shape;116;p21"/>
          <p:cNvSpPr txBox="1"/>
          <p:nvPr/>
        </p:nvSpPr>
        <p:spPr>
          <a:xfrm>
            <a:off x="354925" y="4421825"/>
            <a:ext cx="8520600" cy="8556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Font typeface="Lato"/>
              <a:buChar char="●"/>
            </a:pPr>
            <a:r>
              <a:rPr lang="en" sz="2400">
                <a:latin typeface="Lato"/>
                <a:ea typeface="Lato"/>
                <a:cs typeface="Lato"/>
                <a:sym typeface="Lato"/>
              </a:rPr>
              <a:t>As a good practice, we export our class as the default.</a:t>
            </a:r>
            <a:endParaRPr sz="2400">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3298</Words>
  <Application>Microsoft Macintosh PowerPoint</Application>
  <PresentationFormat>On-screen Show (16:9)</PresentationFormat>
  <Paragraphs>304</Paragraphs>
  <Slides>45</Slides>
  <Notes>45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45</vt:i4>
      </vt:variant>
    </vt:vector>
  </HeadingPairs>
  <TitlesOfParts>
    <vt:vector size="49" baseType="lpstr">
      <vt:lpstr>Playfair Display</vt:lpstr>
      <vt:lpstr>Lato</vt:lpstr>
      <vt:lpstr>Arial</vt:lpstr>
      <vt:lpstr>Coral</vt:lpstr>
      <vt:lpstr>BEST PRACTICES WITH REACT</vt:lpstr>
      <vt:lpstr>Lesson Outline</vt:lpstr>
      <vt:lpstr>Cont.</vt:lpstr>
      <vt:lpstr>I - React is just a view library</vt:lpstr>
      <vt:lpstr>II - Keep your components small</vt:lpstr>
      <vt:lpstr>III - Class based components</vt:lpstr>
      <vt:lpstr>Importing CSS</vt:lpstr>
      <vt:lpstr>PowerPoint Presentation</vt:lpstr>
      <vt:lpstr>Initializing state</vt:lpstr>
      <vt:lpstr>proTypes and defaultProps</vt:lpstr>
      <vt:lpstr>PowerPoint Presentation</vt:lpstr>
      <vt:lpstr>Methods</vt:lpstr>
      <vt:lpstr>Passing setState a Function</vt:lpstr>
      <vt:lpstr>Destructuring props</vt:lpstr>
      <vt:lpstr>Decorators</vt:lpstr>
      <vt:lpstr>Closures</vt:lpstr>
      <vt:lpstr>PowerPoint Presentation</vt:lpstr>
      <vt:lpstr>IV - Functional components</vt:lpstr>
      <vt:lpstr>propTypes</vt:lpstr>
      <vt:lpstr>Destructuring Props and defaultProps</vt:lpstr>
      <vt:lpstr>PowerPoint Presentation</vt:lpstr>
      <vt:lpstr>Wrapping</vt:lpstr>
      <vt:lpstr>PowerPoint Presentation</vt:lpstr>
      <vt:lpstr>V - Conditionals in JSX</vt:lpstr>
      <vt:lpstr>PowerPoint Presentation</vt:lpstr>
      <vt:lpstr>VI - Write stateless components</vt:lpstr>
      <vt:lpstr>State makes components difficult to comprehend</vt:lpstr>
      <vt:lpstr>State makes it too easy to put business logic in the component  </vt:lpstr>
      <vt:lpstr>State makes sharing of information to other parts of the app an uphill task</vt:lpstr>
      <vt:lpstr>VII - Use Redux.js</vt:lpstr>
      <vt:lpstr>Redux works as follows:</vt:lpstr>
      <vt:lpstr>Advantages of Redux</vt:lpstr>
      <vt:lpstr>VIII - Use shallow rendering</vt:lpstr>
      <vt:lpstr>Render logic</vt:lpstr>
      <vt:lpstr>Test 2</vt:lpstr>
      <vt:lpstr>IX - Prop transformations</vt:lpstr>
      <vt:lpstr>PowerPoint Presentation</vt:lpstr>
      <vt:lpstr>PowerPoint Presentation</vt:lpstr>
      <vt:lpstr>X - User interaction</vt:lpstr>
      <vt:lpstr>PowerPoint Presentation</vt:lpstr>
      <vt:lpstr>XI - Integration testing</vt:lpstr>
      <vt:lpstr>XII - Avoid TDD when writing React components</vt:lpstr>
      <vt:lpstr>XIII - Embrace JSX and the components-based future of the web</vt:lpstr>
      <vt:lpstr>XIV - Directory Layout</vt:lpstr>
      <vt:lpstr>XV - Higher Order components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BEST PRACTICES WITH REACT</dc:title>
  <cp:lastModifiedBy>April Craig</cp:lastModifiedBy>
  <cp:revision>2</cp:revision>
  <dcterms:modified xsi:type="dcterms:W3CDTF">2021-03-24T19:26:17Z</dcterms:modified>
</cp:coreProperties>
</file>